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95" r:id="rId4"/>
    <p:sldId id="267" r:id="rId5"/>
    <p:sldId id="259" r:id="rId6"/>
    <p:sldId id="268" r:id="rId7"/>
    <p:sldId id="269" r:id="rId8"/>
    <p:sldId id="270" r:id="rId9"/>
    <p:sldId id="271" r:id="rId10"/>
    <p:sldId id="272" r:id="rId11"/>
    <p:sldId id="273" r:id="rId12"/>
    <p:sldId id="277" r:id="rId13"/>
    <p:sldId id="278" r:id="rId14"/>
    <p:sldId id="299" r:id="rId15"/>
    <p:sldId id="274" r:id="rId16"/>
    <p:sldId id="279" r:id="rId17"/>
    <p:sldId id="276" r:id="rId18"/>
    <p:sldId id="280" r:id="rId19"/>
    <p:sldId id="275" r:id="rId20"/>
    <p:sldId id="294" r:id="rId21"/>
    <p:sldId id="281" r:id="rId22"/>
    <p:sldId id="297" r:id="rId23"/>
    <p:sldId id="298" r:id="rId24"/>
    <p:sldId id="283" r:id="rId25"/>
    <p:sldId id="282" r:id="rId26"/>
    <p:sldId id="284" r:id="rId27"/>
    <p:sldId id="290" r:id="rId28"/>
    <p:sldId id="291" r:id="rId29"/>
    <p:sldId id="292" r:id="rId30"/>
    <p:sldId id="286" r:id="rId31"/>
    <p:sldId id="293" r:id="rId32"/>
    <p:sldId id="285" r:id="rId33"/>
    <p:sldId id="287" r:id="rId34"/>
    <p:sldId id="300" r:id="rId35"/>
    <p:sldId id="288" r:id="rId36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6F"/>
    <a:srgbClr val="E7FFE7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91" d="100"/>
          <a:sy n="91" d="100"/>
        </p:scale>
        <p:origin x="-2214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BE2C7-7A24-4366-A46F-9A96BCA95C8B}" type="datetimeFigureOut">
              <a:rPr lang="en-GB" smtClean="0"/>
              <a:t>08/03/2015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7D128-3848-4989-A977-9B0919845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1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85A7-5628-4FC7-A9E5-1B0FB9CC2FBF}" type="datetime1">
              <a:rPr lang="pl-PL" smtClean="0"/>
              <a:t>2015-03-08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78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11A1-D247-4963-9291-7BF0DB642299}" type="datetime1">
              <a:rPr lang="pl-PL" smtClean="0"/>
              <a:t>2015-03-08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6073-D975-41DA-BDDC-F0675AE1A33E}" type="datetime1">
              <a:rPr lang="pl-PL" smtClean="0"/>
              <a:t>2015-03-08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3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3C84E-4FE9-4BF8-A120-A6CE4E6B626C}" type="datetime1">
              <a:rPr lang="pl-PL" smtClean="0"/>
              <a:t>2015-03-08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3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A14D-18D1-43D6-91F8-632DA3F85938}" type="datetime1">
              <a:rPr lang="pl-PL" smtClean="0"/>
              <a:t>2015-03-08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18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ACF7-701F-418B-ADCD-1A3AF7793D4B}" type="datetime1">
              <a:rPr lang="pl-PL" smtClean="0"/>
              <a:t>2015-03-08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06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8387C-C80A-4607-9444-BC74539256B4}" type="datetime1">
              <a:rPr lang="pl-PL" smtClean="0"/>
              <a:t>2015-03-08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12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B944-F121-4388-AC49-F573F278ABEE}" type="datetime1">
              <a:rPr lang="pl-PL" smtClean="0"/>
              <a:t>2015-03-08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81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34AC-54C3-4A22-8ADF-34697B2491B9}" type="datetime1">
              <a:rPr lang="pl-PL" smtClean="0"/>
              <a:t>2015-03-08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53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4952-9D13-43EF-B38C-B9AAA5B9BF1D}" type="datetime1">
              <a:rPr lang="pl-PL" smtClean="0"/>
              <a:t>2015-03-08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94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00F8-01C8-4A6A-9793-8E8E88F15F59}" type="datetime1">
              <a:rPr lang="pl-PL" smtClean="0"/>
              <a:t>2015-03-08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41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53A8C-4FD2-44BF-BD7E-C79B4E524332}" type="datetime1">
              <a:rPr lang="pl-PL" smtClean="0"/>
              <a:t>2015-03-08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17FE5-0A4D-3D4B-874C-78BCF1679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44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2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727840" y="2501462"/>
            <a:ext cx="7772400" cy="1803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Rozwój systemu Wielkoobszarowej Inwentaryzacji Stanu Lasu </a:t>
            </a: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5097518" y="5189482"/>
            <a:ext cx="4046482" cy="1022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inż. Marek Jabłoński</a:t>
            </a:r>
          </a:p>
          <a:p>
            <a:pPr marL="0" indent="0">
              <a:buNone/>
            </a:pPr>
            <a:r>
              <a:rPr lang="pl-PL" sz="1800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Zakład Zarządzania Zasobami Leśnymi</a:t>
            </a:r>
          </a:p>
          <a:p>
            <a:pPr marL="0" indent="0">
              <a:buNone/>
            </a:pPr>
            <a:r>
              <a:rPr lang="pl-PL" sz="1800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Instytut Badawczy Leśnictwa</a:t>
            </a:r>
            <a:endParaRPr lang="pl-PL" sz="1800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Tekstowe 3"/>
          <p:cNvSpPr txBox="1"/>
          <p:nvPr/>
        </p:nvSpPr>
        <p:spPr>
          <a:xfrm>
            <a:off x="661594" y="6448420"/>
            <a:ext cx="7977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r.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319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32" y="693682"/>
            <a:ext cx="3168768" cy="421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3" y="2385848"/>
            <a:ext cx="5681119" cy="407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960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TEMATY\FAO_UNECE\650504_fra_foresteurope_2013\spotkanie\fra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76" y="882869"/>
            <a:ext cx="2654485" cy="37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969" r="2128" b="660"/>
          <a:stretch/>
        </p:blipFill>
        <p:spPr bwMode="auto">
          <a:xfrm>
            <a:off x="4851443" y="2259723"/>
            <a:ext cx="2650749" cy="378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064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90513" y="1020276"/>
            <a:ext cx="45127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zasoby drzewne (zapas, powierzchnia):</a:t>
            </a:r>
          </a:p>
          <a:p>
            <a:pPr marL="742950" lvl="1" indent="-285750"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ogółem, </a:t>
            </a:r>
          </a:p>
          <a:p>
            <a:pPr marL="742950" lvl="1" indent="-285750"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lasów dostępnych do użytkowania,</a:t>
            </a:r>
          </a:p>
          <a:p>
            <a:pPr marL="742950" lvl="1" indent="-285750"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truktura gatunkowa,</a:t>
            </a:r>
          </a:p>
          <a:p>
            <a:pPr marL="742950" lvl="1" indent="-285750">
              <a:buFontTx/>
              <a:buChar char="-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truktura wiekowa,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582751"/>
            <a:ext cx="3871584" cy="160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90513" y="2964750"/>
            <a:ext cx="3283186" cy="338554"/>
          </a:xfrm>
          <a:prstGeom prst="rect">
            <a:avLst/>
          </a:prstGeom>
          <a:solidFill>
            <a:srgbClr val="E7FFE7"/>
          </a:solidFill>
          <a:ln>
            <a:solidFill>
              <a:srgbClr val="006052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Europe’s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2015: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964750"/>
            <a:ext cx="44767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834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19407" y="1010538"/>
            <a:ext cx="3268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Intensywność użytkowania:</a:t>
            </a:r>
          </a:p>
          <a:p>
            <a:pPr marL="742950" lvl="1" indent="-285750"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przyrost miąższości,</a:t>
            </a:r>
          </a:p>
          <a:p>
            <a:pPr marL="742950" lvl="1" indent="-285750">
              <a:buFontTx/>
              <a:buChar char="-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pozyskanie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drewna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97303" y="2801016"/>
            <a:ext cx="3283186" cy="338554"/>
          </a:xfrm>
          <a:prstGeom prst="rect">
            <a:avLst/>
          </a:prstGeom>
          <a:solidFill>
            <a:srgbClr val="E7FFE7"/>
          </a:solidFill>
          <a:ln>
            <a:solidFill>
              <a:srgbClr val="006052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Europe’s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2015: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03" y="3332071"/>
            <a:ext cx="6210446" cy="269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4095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323975"/>
            <a:ext cx="7913688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42988" y="908050"/>
            <a:ext cx="6624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pl-PL" sz="1600" b="1" dirty="0"/>
              <a:t>Pozyskanie drewna w lasach prywatnych w układzie województw</a:t>
            </a:r>
            <a:endParaRPr lang="pl-PL" altLang="pl-PL" sz="1600" dirty="0"/>
          </a:p>
        </p:txBody>
      </p:sp>
    </p:spTree>
    <p:extLst>
      <p:ext uri="{BB962C8B-B14F-4D97-AF65-F5344CB8AC3E}">
        <p14:creationId xmlns:p14="http://schemas.microsoft.com/office/powerpoint/2010/main" val="23516074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989732"/>
            <a:ext cx="8492359" cy="2199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9" name="pole tekstowe 8"/>
          <p:cNvSpPr txBox="1"/>
          <p:nvPr/>
        </p:nvSpPr>
        <p:spPr>
          <a:xfrm>
            <a:off x="219407" y="992532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Powierzchnia drzewostanów uszkodzonych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			     (wg przyczyn uszkodzeń)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90513" y="2442199"/>
            <a:ext cx="3283186" cy="338554"/>
          </a:xfrm>
          <a:prstGeom prst="rect">
            <a:avLst/>
          </a:prstGeom>
          <a:solidFill>
            <a:srgbClr val="E7FFE7"/>
          </a:solidFill>
          <a:ln>
            <a:solidFill>
              <a:srgbClr val="006052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Europe’s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2015:</a:t>
            </a:r>
          </a:p>
        </p:txBody>
      </p:sp>
    </p:spTree>
    <p:extLst>
      <p:ext uri="{BB962C8B-B14F-4D97-AF65-F5344CB8AC3E}">
        <p14:creationId xmlns:p14="http://schemas.microsoft.com/office/powerpoint/2010/main" val="8634064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19407" y="1010538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martwe drewno</a:t>
            </a:r>
          </a:p>
        </p:txBody>
      </p:sp>
      <p:pic>
        <p:nvPicPr>
          <p:cNvPr id="11" name="Picture 2" descr="C:\Users\jablonsm\Desktop\100_0603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4" y="1010537"/>
            <a:ext cx="4034280" cy="537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7" y="3156936"/>
            <a:ext cx="4087388" cy="18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27147" y="2648098"/>
            <a:ext cx="3283186" cy="338554"/>
          </a:xfrm>
          <a:prstGeom prst="rect">
            <a:avLst/>
          </a:prstGeom>
          <a:solidFill>
            <a:srgbClr val="E7FFE7"/>
          </a:solidFill>
          <a:ln>
            <a:solidFill>
              <a:srgbClr val="006052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Europe’s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Forests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2015:</a:t>
            </a:r>
          </a:p>
        </p:txBody>
      </p:sp>
    </p:spTree>
    <p:extLst>
      <p:ext uri="{BB962C8B-B14F-4D97-AF65-F5344CB8AC3E}">
        <p14:creationId xmlns:p14="http://schemas.microsoft.com/office/powerpoint/2010/main" val="24906842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38" y="737839"/>
            <a:ext cx="3544829" cy="5653930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19407" y="1010538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Ramowa konwencja Narodów Zjednoczonych </a:t>
            </a: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sprawie zmian klimatu (UNFCCC)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6" y="3121949"/>
            <a:ext cx="5633544" cy="3269819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361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38" y="737839"/>
            <a:ext cx="3544829" cy="5653930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219407" y="1010538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Ramowa konwencja Narodów Zjednoczonych </a:t>
            </a: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w sprawie zmian klimatu (UNFCCC)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8" y="4162097"/>
            <a:ext cx="5699122" cy="1052514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bjaśnienie prostokątne zaokrąglone 2"/>
          <p:cNvSpPr/>
          <p:nvPr/>
        </p:nvSpPr>
        <p:spPr>
          <a:xfrm>
            <a:off x="2391427" y="5691753"/>
            <a:ext cx="2417380" cy="700016"/>
          </a:xfrm>
          <a:prstGeom prst="wedgeRoundRectCallout">
            <a:avLst>
              <a:gd name="adj1" fmla="val 40037"/>
              <a:gd name="adj2" fmla="val -13424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jest przyrost ”netto”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 pniu)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117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386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WISL a powierzchnia lasów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95" y="1170501"/>
            <a:ext cx="3069860" cy="44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2" y="1170501"/>
            <a:ext cx="5738659" cy="2158882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6" y="3606406"/>
            <a:ext cx="5733836" cy="798661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164392" y="4659134"/>
            <a:ext cx="5738660" cy="999284"/>
            <a:chOff x="164392" y="4375364"/>
            <a:chExt cx="5738660" cy="999284"/>
          </a:xfrm>
        </p:grpSpPr>
        <p:grpSp>
          <p:nvGrpSpPr>
            <p:cNvPr id="4" name="Grupa 3"/>
            <p:cNvGrpSpPr>
              <a:grpSpLocks noChangeAspect="1"/>
            </p:cNvGrpSpPr>
            <p:nvPr/>
          </p:nvGrpSpPr>
          <p:grpSpPr>
            <a:xfrm>
              <a:off x="195100" y="4635030"/>
              <a:ext cx="5707952" cy="739618"/>
              <a:chOff x="137671" y="5331395"/>
              <a:chExt cx="8267865" cy="1182280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71" y="5331395"/>
                <a:ext cx="8267865" cy="1182280"/>
              </a:xfrm>
              <a:prstGeom prst="rect">
                <a:avLst/>
              </a:prstGeom>
              <a:noFill/>
              <a:ln w="9525">
                <a:solidFill>
                  <a:srgbClr val="00816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" name="Prostokąt 2"/>
              <p:cNvSpPr/>
              <p:nvPr/>
            </p:nvSpPr>
            <p:spPr>
              <a:xfrm>
                <a:off x="184534" y="5358705"/>
                <a:ext cx="7901173" cy="2601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/>
                  <a:t>G</a:t>
                </a:r>
                <a:endParaRPr lang="en-GB" dirty="0"/>
              </a:p>
            </p:txBody>
          </p:sp>
        </p:grpSp>
        <p:sp>
          <p:nvSpPr>
            <p:cNvPr id="5" name="pole tekstowe 4"/>
            <p:cNvSpPr txBox="1"/>
            <p:nvPr/>
          </p:nvSpPr>
          <p:spPr>
            <a:xfrm>
              <a:off x="164392" y="4375364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Germany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1694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665413" y="1572092"/>
            <a:ext cx="5921661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l-PL" sz="20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prezentacji:</a:t>
            </a: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buAutoNum type="romanUcPeriod"/>
            </a:pPr>
            <a:r>
              <a:rPr lang="pl-PL" sz="20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 WISL</a:t>
            </a: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buAutoNum type="romanUcPeriod"/>
            </a:pPr>
            <a:r>
              <a:rPr lang="pl-PL" sz="20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Dane WISL w statystyce publicznej</a:t>
            </a: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buAutoNum type="romanUcPeriod"/>
            </a:pPr>
            <a:r>
              <a:rPr lang="pl-PL" sz="20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WISL a powierzchnia lasów</a:t>
            </a:r>
          </a:p>
          <a:p>
            <a:pPr marL="971550" lvl="1" indent="-514350">
              <a:lnSpc>
                <a:spcPct val="150000"/>
              </a:lnSpc>
              <a:spcBef>
                <a:spcPts val="600"/>
              </a:spcBef>
              <a:buAutoNum type="romanUcPeriod"/>
            </a:pPr>
            <a:r>
              <a:rPr lang="pl-PL" sz="20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Zmiany w Instrukcji wykonywania WISL 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pl-PL" sz="2000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0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(zasięg inwentaryzacji)</a:t>
            </a:r>
          </a:p>
        </p:txBody>
      </p:sp>
    </p:spTree>
    <p:extLst>
      <p:ext uri="{BB962C8B-B14F-4D97-AF65-F5344CB8AC3E}">
        <p14:creationId xmlns:p14="http://schemas.microsoft.com/office/powerpoint/2010/main" val="979835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290513" y="908050"/>
            <a:ext cx="8318500" cy="1477328"/>
          </a:xfrm>
          <a:prstGeom prst="rect">
            <a:avLst/>
          </a:prstGeom>
          <a:solidFill>
            <a:srgbClr val="FFCC66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dotychczasowy zasięg WISL:</a:t>
            </a:r>
          </a:p>
          <a:p>
            <a:pPr eaLnBrk="1" hangingPunct="1">
              <a:defRPr/>
            </a:pPr>
            <a:endParaRPr lang="pl-PL" altLang="pl-PL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Inwentaryzacji, która obejmuje teren całego kraju, podlegają lasy (w rozumieniu art. 3 ustawy z dnia 28 września 1991 r.) wszystkich form własności wykazane w ewidencji gruntów i budynków.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31" y="2550244"/>
            <a:ext cx="6726620" cy="3661922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386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WISL a powierzchnia lasów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561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42236"/>
          <a:stretch/>
        </p:blipFill>
        <p:spPr bwMode="auto">
          <a:xfrm>
            <a:off x="1923393" y="1308936"/>
            <a:ext cx="6737131" cy="3969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3063" y="5707117"/>
            <a:ext cx="677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Według GUS w latach 1990-2012 zalesiono w Polsce 311 tys. ha gruntów porolnych i nieużytków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90513" y="878472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Polski raport do Protokołu z Kioto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rzałka w górę i w dół 3"/>
          <p:cNvSpPr/>
          <p:nvPr/>
        </p:nvSpPr>
        <p:spPr>
          <a:xfrm flipH="1">
            <a:off x="6001406" y="5278897"/>
            <a:ext cx="220717" cy="462225"/>
          </a:xfrm>
          <a:prstGeom prst="up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386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WISL a powierzchnia lasów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6884276" y="4792717"/>
            <a:ext cx="651642" cy="6516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50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9973" y="1302741"/>
            <a:ext cx="8208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Zmiany powierzchni gruntów leśnych wg sprawozdawczości na poziomie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gmin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latach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2009-2013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a 16"/>
          <p:cNvGrpSpPr>
            <a:grpSpLocks noChangeAspect="1"/>
          </p:cNvGrpSpPr>
          <p:nvPr/>
        </p:nvGrpSpPr>
        <p:grpSpPr>
          <a:xfrm>
            <a:off x="12851" y="2282823"/>
            <a:ext cx="9084106" cy="2740457"/>
            <a:chOff x="2209800" y="4030663"/>
            <a:chExt cx="6819900" cy="2057400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030663"/>
              <a:ext cx="6819900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Prostokąt 18"/>
            <p:cNvSpPr/>
            <p:nvPr/>
          </p:nvSpPr>
          <p:spPr>
            <a:xfrm>
              <a:off x="4538662" y="4733925"/>
              <a:ext cx="4491038" cy="219075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386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WISL a powierzchnia lasów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5061837" y="5010233"/>
            <a:ext cx="4035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Opracowanie własne na podstawie danych GUS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3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zm_p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4" y="1035069"/>
            <a:ext cx="6799119" cy="535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333374" y="1591029"/>
            <a:ext cx="2613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Zmiany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powierzchni</a:t>
            </a: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lasów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prywatnych pomiędzy 2013 i 2008 r. wg powiatów. </a:t>
            </a:r>
          </a:p>
        </p:txBody>
      </p:sp>
      <p:sp>
        <p:nvSpPr>
          <p:cNvPr id="9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386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WISL a powierzchnia lasów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284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 descr="DSC08847_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r="905"/>
          <a:stretch/>
        </p:blipFill>
        <p:spPr bwMode="auto">
          <a:xfrm>
            <a:off x="6001406" y="801428"/>
            <a:ext cx="2850786" cy="235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100_4816_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-132"/>
          <a:stretch/>
        </p:blipFill>
        <p:spPr bwMode="auto">
          <a:xfrm>
            <a:off x="3021177" y="801428"/>
            <a:ext cx="2898393" cy="21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jablonsm\Desktop\1321414_3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77" y="4357629"/>
            <a:ext cx="2920232" cy="219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041522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1" y="3396780"/>
            <a:ext cx="2740641" cy="315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1321404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06" y="3361221"/>
            <a:ext cx="2810805" cy="322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5"/>
          <p:cNvSpPr>
            <a:spLocks noChangeArrowheads="1"/>
          </p:cNvSpPr>
          <p:nvPr/>
        </p:nvSpPr>
        <p:spPr bwMode="auto">
          <a:xfrm>
            <a:off x="3118984" y="3150326"/>
            <a:ext cx="2748036" cy="1046440"/>
          </a:xfrm>
          <a:prstGeom prst="rect">
            <a:avLst/>
          </a:prstGeom>
          <a:solidFill>
            <a:srgbClr val="FFCC6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rzykładowe punkty sieci,</a:t>
            </a:r>
          </a:p>
          <a:p>
            <a:pPr eaLnBrk="1" hangingPunct="1">
              <a:defRPr/>
            </a:pPr>
            <a:endParaRPr lang="pl-PL" alt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 </a:t>
            </a:r>
            <a:r>
              <a:rPr lang="pl-PL" alt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EGiB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endParaRPr lang="pl-PL" alt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NIE JEST LAS</a:t>
            </a:r>
          </a:p>
        </p:txBody>
      </p:sp>
      <p:pic>
        <p:nvPicPr>
          <p:cNvPr id="5124" name="Picture 4" descr="100_4808_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1547"/>
          <a:stretch/>
        </p:blipFill>
        <p:spPr bwMode="auto">
          <a:xfrm>
            <a:off x="233711" y="771704"/>
            <a:ext cx="2740641" cy="238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3863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WISL a powierzchnia lasów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565358" y="6281147"/>
            <a:ext cx="1398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i="1" dirty="0"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pl-PL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G. Zajączkowski</a:t>
            </a:r>
            <a:endParaRPr lang="en-GB" sz="1000" dirty="0"/>
          </a:p>
        </p:txBody>
      </p:sp>
      <p:sp>
        <p:nvSpPr>
          <p:cNvPr id="19" name="Prostokąt 18"/>
          <p:cNvSpPr/>
          <p:nvPr/>
        </p:nvSpPr>
        <p:spPr>
          <a:xfrm>
            <a:off x="6001406" y="2855798"/>
            <a:ext cx="11977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foto: A. </a:t>
            </a:r>
            <a:r>
              <a:rPr lang="pl-PL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Kudlewski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174168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jablonsm\Desktop\wsp_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8" y="1087478"/>
            <a:ext cx="4430363" cy="41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788277" y="4786469"/>
            <a:ext cx="33528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pl-PL" alt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narzędzie monitorowania powierzchni </a:t>
            </a:r>
            <a:r>
              <a:rPr lang="pl-PL" alt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lasów w Polsce</a:t>
            </a:r>
            <a:endParaRPr lang="pl-PL" altLang="pl-P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588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223021" y="757495"/>
            <a:ext cx="8806445" cy="1477328"/>
          </a:xfrm>
          <a:prstGeom prst="rect">
            <a:avLst/>
          </a:prstGeom>
          <a:solidFill>
            <a:srgbClr val="E7FFE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Proponuje się rozszerzyć pomiary WISL </a:t>
            </a:r>
          </a:p>
          <a:p>
            <a:pPr eaLnBrk="1" hangingPunct="1">
              <a:defRPr/>
            </a:pPr>
            <a:endParaRPr lang="pl-PL" alt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o o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bszary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 roślinnością leśną niebędące lasami wg zapisów ewidencji gruntów i budynków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o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zwartej powierzchni co najmniej 0,1 ha 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pokryciu powierzchni koronami drzew wynoszącym więcej niż 10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%.</a:t>
            </a: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upa 2"/>
          <p:cNvGrpSpPr>
            <a:grpSpLocks/>
          </p:cNvGrpSpPr>
          <p:nvPr/>
        </p:nvGrpSpPr>
        <p:grpSpPr bwMode="auto">
          <a:xfrm>
            <a:off x="4724932" y="2402131"/>
            <a:ext cx="3867228" cy="4066501"/>
            <a:chOff x="3212276" y="1150556"/>
            <a:chExt cx="4860078" cy="5291608"/>
          </a:xfrm>
        </p:grpSpPr>
        <p:pic>
          <p:nvPicPr>
            <p:cNvPr id="12" name="Picture 4" descr="10514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4" t="2603" r="10938" b="2535"/>
            <a:stretch/>
          </p:blipFill>
          <p:spPr bwMode="auto">
            <a:xfrm>
              <a:off x="3212276" y="1150556"/>
              <a:ext cx="4860078" cy="529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upa 1"/>
            <p:cNvGrpSpPr>
              <a:grpSpLocks/>
            </p:cNvGrpSpPr>
            <p:nvPr/>
          </p:nvGrpSpPr>
          <p:grpSpPr bwMode="auto">
            <a:xfrm>
              <a:off x="4252722" y="3194623"/>
              <a:ext cx="2361908" cy="1813739"/>
              <a:chOff x="4252722" y="3194623"/>
              <a:chExt cx="2361908" cy="1813739"/>
            </a:xfrm>
          </p:grpSpPr>
          <p:sp>
            <p:nvSpPr>
              <p:cNvPr id="14" name="Prostokąt 5"/>
              <p:cNvSpPr>
                <a:spLocks noChangeArrowheads="1"/>
              </p:cNvSpPr>
              <p:nvPr/>
            </p:nvSpPr>
            <p:spPr bwMode="auto">
              <a:xfrm>
                <a:off x="4528443" y="3194623"/>
                <a:ext cx="2086187" cy="369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l-PL" altLang="pl-PL" dirty="0">
                    <a:solidFill>
                      <a:schemeClr val="bg1"/>
                    </a:solidFill>
                  </a:rPr>
                  <a:t>sosna 7 lat w 2007 r.</a:t>
                </a:r>
              </a:p>
            </p:txBody>
          </p:sp>
          <p:sp>
            <p:nvSpPr>
              <p:cNvPr id="15" name="Prostokąt 11"/>
              <p:cNvSpPr>
                <a:spLocks noChangeArrowheads="1"/>
              </p:cNvSpPr>
              <p:nvPr/>
            </p:nvSpPr>
            <p:spPr bwMode="auto">
              <a:xfrm>
                <a:off x="4252722" y="4639057"/>
                <a:ext cx="2361908" cy="369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pl-PL" altLang="pl-PL" dirty="0">
                    <a:solidFill>
                      <a:schemeClr val="bg1"/>
                    </a:solidFill>
                  </a:rPr>
                  <a:t>sosna 7 i 5 lat w 2007 r.</a:t>
                </a:r>
              </a:p>
            </p:txBody>
          </p:sp>
        </p:grp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103587" y="5752819"/>
            <a:ext cx="35226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powierzchnie założone w 2007 r.,</a:t>
            </a:r>
          </a:p>
          <a:p>
            <a:pPr eaLnBrk="1" hangingPunct="1">
              <a:defRPr/>
            </a:pPr>
            <a:r>
              <a:rPr lang="pl-PL" alt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grunty orne wg ewidencji w 2012 r.</a:t>
            </a:r>
          </a:p>
          <a:p>
            <a:pPr eaLnBrk="1" hangingPunct="1">
              <a:defRPr/>
            </a:pP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zaniechano pomiarów</a:t>
            </a:r>
          </a:p>
        </p:txBody>
      </p:sp>
      <p:sp>
        <p:nvSpPr>
          <p:cNvPr id="17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599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223021" y="757495"/>
            <a:ext cx="8806445" cy="1477328"/>
          </a:xfrm>
          <a:prstGeom prst="rect">
            <a:avLst/>
          </a:prstGeom>
          <a:solidFill>
            <a:srgbClr val="E7FFE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Proponuje się rozszerzyć pomiary WISL </a:t>
            </a:r>
          </a:p>
          <a:p>
            <a:pPr eaLnBrk="1" hangingPunct="1">
              <a:defRPr/>
            </a:pPr>
            <a:endParaRPr lang="pl-PL" alt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o o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bszary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 roślinnością leśną niebędące lasami wg zapisów ewidencji gruntów i budynków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o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zwartej powierzchni co najmniej 0,1 ha i pokryciu powierzchni koronami drzew wynoszącym więcej niż 10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%.</a:t>
            </a: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1615893" y="2499791"/>
            <a:ext cx="7413573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altLang="pl-PL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problem ”przeznaczenia gruntu do produkcji </a:t>
            </a:r>
            <a:r>
              <a:rPr lang="pl-PL" altLang="pl-PL" b="1" u="sng" dirty="0">
                <a:latin typeface="Arial" panose="020B0604020202020204" pitchFamily="34" charset="0"/>
                <a:cs typeface="Arial" panose="020B0604020202020204" pitchFamily="34" charset="0"/>
              </a:rPr>
              <a:t>leśnej” </a:t>
            </a:r>
          </a:p>
          <a:p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Wyrok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Sądu Najwyższego - Izba Cywilna z 2009-01-28, IV CSK 353/08</a:t>
            </a:r>
          </a:p>
          <a:p>
            <a:endParaRPr 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świetle art. 3 pkt 1 ustawy z dnia 28 września 1991 r. o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lasach</a:t>
            </a:r>
          </a:p>
          <a:p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Dz.U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z 2005 r. Nr 45, poz. 435 ze zm.)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endParaRPr lang="pl-PL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las należy uznać także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grunt</a:t>
            </a:r>
          </a:p>
          <a:p>
            <a:endParaRPr 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zwartej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powierzchni co najmniej 0,10 ha, pokryty roślinnością leśną (uprawami leśnymi), drzewami i krzewami oraz runem leśnym, </a:t>
            </a:r>
            <a:endParaRPr lang="pl-PL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który </a:t>
            </a:r>
          </a:p>
          <a:p>
            <a:endParaRPr 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nie spełnia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żadnego dodatkowego kryterium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art. 3 pkt 1 lit. a, b i c tej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ustawy</a:t>
            </a:r>
          </a:p>
          <a:p>
            <a:endParaRPr lang="pl-PL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nie jest przeznaczony do produkcji leśnej, nie stanowi rezerwatu</a:t>
            </a: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przyrody ani nie został wpisany do rejestru zabytków).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223021" y="757495"/>
            <a:ext cx="8806445" cy="1477328"/>
          </a:xfrm>
          <a:prstGeom prst="rect">
            <a:avLst/>
          </a:prstGeom>
          <a:solidFill>
            <a:srgbClr val="E7FFE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Proponuje się rozszerzyć pomiary WISL </a:t>
            </a:r>
          </a:p>
          <a:p>
            <a:pPr eaLnBrk="1" hangingPunct="1">
              <a:defRPr/>
            </a:pPr>
            <a:endParaRPr lang="pl-PL" alt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o o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bszary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 roślinnością leśną niebędące lasami wg zapisów ewidencji gruntów i budynków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o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zwartej powierzchni co najmniej 0,1 ha i pokryciu powierzchni koronami drzew wynoszącym więcej niż 10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%.</a:t>
            </a: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43838" y="2629434"/>
            <a:ext cx="8485628" cy="31085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altLang="pl-PL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problem ”przeznaczenia gruntu do produkcji </a:t>
            </a:r>
            <a:r>
              <a:rPr lang="pl-PL" altLang="pl-PL" b="1" u="sng" dirty="0">
                <a:latin typeface="Arial" panose="020B0604020202020204" pitchFamily="34" charset="0"/>
                <a:cs typeface="Arial" panose="020B0604020202020204" pitchFamily="34" charset="0"/>
              </a:rPr>
              <a:t>leśnej” </a:t>
            </a:r>
          </a:p>
          <a:p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Wyrok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WSA w 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Warszawie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IV SA/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540/11</a:t>
            </a: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Przeznaczenia do produkcji leśnej nie wyklucza zaliczenie do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lasów</a:t>
            </a: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również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takich gruntów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 których mowa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art. 3 pkt 1 ustawy o lasach z dnia 28 września 1991 (tekst jednolity D.U. 2011, nr 12, poz. 59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endParaRPr lang="pl-PL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dla których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inwentaryzacja stanu lasów nie została jeszcze wykonana i decyzja określająca zadania z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zakresu gospodarki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leśnej nie została jeszcze wydana. </a:t>
            </a:r>
            <a:endParaRPr lang="pl-PL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Również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brak uproszczonego planu urządzenia lasu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dla danego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terenu nie powoduje, że grunty tracą charakter gruntów leśnych. 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ostokąt 5"/>
          <p:cNvSpPr>
            <a:spLocks noChangeArrowheads="1"/>
          </p:cNvSpPr>
          <p:nvPr/>
        </p:nvSpPr>
        <p:spPr bwMode="auto">
          <a:xfrm>
            <a:off x="223021" y="757495"/>
            <a:ext cx="8806445" cy="1477328"/>
          </a:xfrm>
          <a:prstGeom prst="rect">
            <a:avLst/>
          </a:prstGeom>
          <a:solidFill>
            <a:srgbClr val="E7FFE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Proponuje się rozszerzyć pomiary WISL </a:t>
            </a:r>
          </a:p>
          <a:p>
            <a:pPr eaLnBrk="1" hangingPunct="1">
              <a:defRPr/>
            </a:pPr>
            <a:endParaRPr lang="pl-PL" alt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o o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bszary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 roślinnością leśną niebędące lasami wg zapisów ewidencji gruntów i budynków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o </a:t>
            </a:r>
            <a:r>
              <a:rPr lang="pl-PL" altLang="pl-PL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zwartej powierzchni co najmniej 0,1 ha i pokryciu powierzchni koronami drzew wynoszącym więcej niż 10</a:t>
            </a:r>
            <a:r>
              <a:rPr lang="pl-PL" altLang="pl-PL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%.</a:t>
            </a: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366345" y="2696785"/>
            <a:ext cx="7705161" cy="3866945"/>
            <a:chOff x="1366345" y="2696785"/>
            <a:chExt cx="7705161" cy="386694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45" y="2696785"/>
              <a:ext cx="7705161" cy="386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Łącznik prostoliniowy 2"/>
            <p:cNvCxnSpPr/>
            <p:nvPr/>
          </p:nvCxnSpPr>
          <p:spPr>
            <a:xfrm flipV="1">
              <a:off x="3605048" y="3836276"/>
              <a:ext cx="2869325" cy="1051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rostokąt 10"/>
          <p:cNvSpPr/>
          <p:nvPr/>
        </p:nvSpPr>
        <p:spPr>
          <a:xfrm>
            <a:off x="1397875" y="5492605"/>
            <a:ext cx="7632000" cy="64543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301570" y="804838"/>
            <a:ext cx="864934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r.  –  w IBL zostaje opracowana Instrukcja </a:t>
            </a:r>
          </a:p>
          <a:p>
            <a:pPr>
              <a:spcBef>
                <a:spcPts val="600"/>
              </a:spcBef>
            </a:pP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Wielkoobszarowej Inwentaryzacji Lasów Kraju (WILK)</a:t>
            </a: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89902" y="69030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Historia WISL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78" y="2086311"/>
            <a:ext cx="4681694" cy="328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1823868" y="5422261"/>
            <a:ext cx="5070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i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„Bez watahy”, foto: A. </a:t>
            </a:r>
            <a:r>
              <a:rPr lang="pl-PL" sz="1200" i="1" dirty="0" err="1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Haidt</a:t>
            </a:r>
            <a:r>
              <a:rPr lang="pl-PL" sz="1200" i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r"/>
            <a:r>
              <a:rPr lang="pl-PL" sz="1200" i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nagroda publiczności w konkursie IBL „Las jakiego nie znamy”, 2015</a:t>
            </a:r>
            <a:endParaRPr lang="pl-PL" sz="1200" i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856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113155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25" y="3675336"/>
            <a:ext cx="3891245" cy="291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1211271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0" y="2755733"/>
            <a:ext cx="4272104" cy="320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17200" y="1408752"/>
            <a:ext cx="3339376" cy="369332"/>
          </a:xfrm>
          <a:prstGeom prst="rect">
            <a:avLst/>
          </a:prstGeom>
          <a:solidFill>
            <a:srgbClr val="E7FFE7"/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 grunty z pokrywą drzew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jablonsm\Desktop\16-22-3-15-325-c_3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26" y="665978"/>
            <a:ext cx="3891244" cy="291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291164" y="5713591"/>
            <a:ext cx="1398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i="1" dirty="0"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pl-PL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G. Zajączkowski</a:t>
            </a:r>
            <a:endParaRPr lang="en-GB" sz="1000" dirty="0"/>
          </a:p>
        </p:txBody>
      </p:sp>
      <p:sp>
        <p:nvSpPr>
          <p:cNvPr id="10" name="Prostokąt 9"/>
          <p:cNvSpPr/>
          <p:nvPr/>
        </p:nvSpPr>
        <p:spPr>
          <a:xfrm>
            <a:off x="5008026" y="6342738"/>
            <a:ext cx="11624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i="1" dirty="0"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pl-PL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A.Kudlewski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35598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jablonsm\Desktop\85114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0" y="2886940"/>
            <a:ext cx="4375515" cy="32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3" descr="C:\Users\jablonsm\Desktop\p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56" y="1265762"/>
            <a:ext cx="4396536" cy="266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4992413" y="5492606"/>
            <a:ext cx="380847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 tutaj to lasy</a:t>
            </a: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 ewidencji gruntów i budynków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54140" y="1265762"/>
            <a:ext cx="3808479" cy="1077218"/>
          </a:xfrm>
          <a:prstGeom prst="rect">
            <a:avLst/>
          </a:prstGeom>
          <a:solidFill>
            <a:srgbClr val="E7FFE7"/>
          </a:solidFill>
        </p:spPr>
        <p:txBody>
          <a:bodyPr wrap="square">
            <a:spAutoFit/>
          </a:bodyPr>
          <a:lstStyle/>
          <a:p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obszary takie, jak na zdjęciach,</a:t>
            </a:r>
          </a:p>
          <a:p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wg kryteriów FAO </a:t>
            </a:r>
            <a:endParaRPr lang="pl-PL" alt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należało raportować jako </a:t>
            </a:r>
            <a:endParaRPr lang="pl-PL" altLang="pl-PL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”inne </a:t>
            </a:r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grunty z 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pokrywą drzew”</a:t>
            </a:r>
            <a:endParaRPr lang="pl-PL" alt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11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5"/>
          <p:cNvSpPr>
            <a:spLocks noChangeArrowheads="1"/>
          </p:cNvSpPr>
          <p:nvPr/>
        </p:nvSpPr>
        <p:spPr bwMode="auto">
          <a:xfrm>
            <a:off x="223021" y="757495"/>
            <a:ext cx="8806445" cy="1200329"/>
          </a:xfrm>
          <a:prstGeom prst="rect">
            <a:avLst/>
          </a:prstGeom>
          <a:solidFill>
            <a:srgbClr val="E7FFE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l-PL" alt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Jako działanie fakultatywne</a:t>
            </a:r>
          </a:p>
          <a:p>
            <a:pPr eaLnBrk="1" hangingPunct="1">
              <a:defRPr/>
            </a:pPr>
            <a:endParaRPr lang="pl-PL" altLang="pl-PL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inwentaryzacji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mogą podlegać grunty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spełniające kryteria lasu przyjęte w Instrukcji, </a:t>
            </a: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ale  przeznaczone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lub wykorzystywane na cele mieszkaniowe, rekreacyjne,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infrastrukturalne i inne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komunalne lub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przemysłowe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86" y="2238703"/>
            <a:ext cx="6856880" cy="4197795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962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3_Rysun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4" y="1622822"/>
            <a:ext cx="325145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5"/>
          <p:cNvSpPr>
            <a:spLocks noChangeArrowheads="1"/>
          </p:cNvSpPr>
          <p:nvPr/>
        </p:nvSpPr>
        <p:spPr bwMode="auto">
          <a:xfrm>
            <a:off x="238526" y="899486"/>
            <a:ext cx="8446413" cy="45653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pl-PL" alt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 zmiany związane z doskonaleniem systemu przetwarzania danych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5"/>
          <p:cNvSpPr>
            <a:spLocks noChangeArrowheads="1"/>
          </p:cNvSpPr>
          <p:nvPr/>
        </p:nvSpPr>
        <p:spPr bwMode="auto">
          <a:xfrm>
            <a:off x="4349645" y="1496698"/>
            <a:ext cx="4223206" cy="1308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otyczą m.in.:</a:t>
            </a:r>
          </a:p>
          <a:p>
            <a:pPr marL="285750" indent="-285750" eaLnBrk="1" hangingPunct="1">
              <a:spcBef>
                <a:spcPts val="600"/>
              </a:spcBef>
              <a:buFontTx/>
              <a:buChar char="-"/>
              <a:defRPr/>
            </a:pP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wielkości powierzchni, </a:t>
            </a:r>
          </a:p>
          <a:p>
            <a:pPr marL="285750" indent="-285750" eaLnBrk="1" hangingPunct="1">
              <a:spcBef>
                <a:spcPts val="600"/>
              </a:spcBef>
              <a:buFontTx/>
              <a:buChar char="-"/>
              <a:defRPr/>
            </a:pP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zasad pomiaru martwego drewna,</a:t>
            </a:r>
          </a:p>
          <a:p>
            <a:pPr marL="285750" indent="-285750" eaLnBrk="1" hangingPunct="1">
              <a:spcBef>
                <a:spcPts val="600"/>
              </a:spcBef>
              <a:buFontTx/>
              <a:buChar char="-"/>
              <a:defRPr/>
            </a:pPr>
            <a:r>
              <a:rPr lang="pl-PL" alt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t="-1" r="23586" b="9375"/>
          <a:stretch/>
        </p:blipFill>
        <p:spPr bwMode="auto">
          <a:xfrm>
            <a:off x="4626244" y="3153103"/>
            <a:ext cx="3564739" cy="319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801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53479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Zmiany w Instrukcji wykonywania WISL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83" y="646896"/>
            <a:ext cx="5776517" cy="597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566996" y="6009107"/>
            <a:ext cx="3208392" cy="492443"/>
          </a:xfrm>
          <a:prstGeom prst="rect">
            <a:avLst/>
          </a:prstGeom>
          <a:solidFill>
            <a:srgbClr val="E7FFE7"/>
          </a:solidFill>
          <a:ln>
            <a:solidFill>
              <a:srgbClr val="006052"/>
            </a:solidFill>
          </a:ln>
        </p:spPr>
        <p:txBody>
          <a:bodyPr wrap="square">
            <a:spAutoFit/>
          </a:bodyPr>
          <a:lstStyle/>
          <a:p>
            <a:r>
              <a:rPr lang="pl-PL" dirty="0" err="1">
                <a:latin typeface="+mn-lt"/>
              </a:rPr>
              <a:t>State</a:t>
            </a:r>
            <a:r>
              <a:rPr lang="pl-PL" dirty="0">
                <a:latin typeface="+mn-lt"/>
              </a:rPr>
              <a:t> of </a:t>
            </a:r>
            <a:r>
              <a:rPr lang="pl-PL" dirty="0" err="1">
                <a:latin typeface="+mn-lt"/>
              </a:rPr>
              <a:t>Europe’s</a:t>
            </a:r>
            <a:r>
              <a:rPr lang="pl-PL" dirty="0">
                <a:latin typeface="+mn-lt"/>
              </a:rPr>
              <a:t> </a:t>
            </a:r>
            <a:r>
              <a:rPr lang="pl-PL" dirty="0" err="1">
                <a:latin typeface="+mn-lt"/>
              </a:rPr>
              <a:t>Forests</a:t>
            </a: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2011:</a:t>
            </a:r>
          </a:p>
          <a:p>
            <a:endParaRPr lang="pl-PL" sz="800" dirty="0">
              <a:latin typeface="+mn-lt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78" y="1773707"/>
            <a:ext cx="5654566" cy="2711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0513" y="806420"/>
            <a:ext cx="267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Sposób odnowienia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(pochodzenie lasów)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926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C:\Users\jablonsm\Desktop\100_8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218"/>
          <a:stretch>
            <a:fillRect/>
          </a:stretch>
        </p:blipFill>
        <p:spPr bwMode="auto">
          <a:xfrm>
            <a:off x="-317500" y="542926"/>
            <a:ext cx="9461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070602" y="4424225"/>
            <a:ext cx="2887329" cy="830997"/>
          </a:xfrm>
          <a:prstGeom prst="rect">
            <a:avLst/>
          </a:prstGeom>
          <a:solidFill>
            <a:srgbClr val="00816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b="1" i="1" dirty="0" smtClean="0">
                <a:solidFill>
                  <a:schemeClr val="bg1"/>
                </a:solidFill>
                <a:latin typeface="+mj-lt"/>
              </a:rPr>
              <a:t>Dziękuję Państwu za uwagę</a:t>
            </a:r>
          </a:p>
          <a:p>
            <a:pPr>
              <a:defRPr/>
            </a:pPr>
            <a:endParaRPr lang="pl-PL" sz="1600" b="1" i="1" dirty="0" smtClean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pl-PL" sz="1600" b="1" i="1" dirty="0" smtClean="0">
                <a:solidFill>
                  <a:schemeClr val="bg1"/>
                </a:solidFill>
                <a:latin typeface="+mj-lt"/>
              </a:rPr>
              <a:t>M.Jablonski@ibles.waw.pl</a:t>
            </a:r>
            <a:endParaRPr lang="pl-PL" sz="16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4102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301570" y="804838"/>
            <a:ext cx="8649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r.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</a:t>
            </a: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Tekstowe 1"/>
          <p:cNvSpPr txBox="1"/>
          <p:nvPr/>
        </p:nvSpPr>
        <p:spPr>
          <a:xfrm>
            <a:off x="289902" y="69030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Historia WISL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11" y="806590"/>
            <a:ext cx="3260408" cy="5429250"/>
          </a:xfrm>
          <a:prstGeom prst="rect">
            <a:avLst/>
          </a:prstGeom>
          <a:noFill/>
          <a:ln w="9525">
            <a:solidFill>
              <a:srgbClr val="00816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627908"/>
              </p:ext>
            </p:extLst>
          </p:nvPr>
        </p:nvGraphicFramePr>
        <p:xfrm>
          <a:off x="781063" y="2462313"/>
          <a:ext cx="3508375" cy="277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Obraz" r:id="rId5" imgW="5341620" imgH="4216908" progId="Word.Picture.8">
                  <p:embed/>
                </p:oleObj>
              </mc:Choice>
              <mc:Fallback>
                <p:oleObj name="Obraz" r:id="rId5" imgW="5341620" imgH="4216908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63" y="2462313"/>
                        <a:ext cx="3508375" cy="2774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104668"/>
              </p:ext>
            </p:extLst>
          </p:nvPr>
        </p:nvGraphicFramePr>
        <p:xfrm>
          <a:off x="2042305" y="3849788"/>
          <a:ext cx="3229043" cy="261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r:id="rId7" imgW="4105656" imgH="3337560" progId="Word.Picture.8">
                  <p:embed/>
                </p:oleObj>
              </mc:Choice>
              <mc:Fallback>
                <p:oleObj r:id="rId7" imgW="4105656" imgH="333756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2305" y="3849788"/>
                        <a:ext cx="3229043" cy="261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5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jablonsm\Desktop\Icykl_1r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5087061" cy="48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blonsm\Desktop\Icykl_1r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5087061" cy="48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blonsm\Desktop\Icykl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99" y="1080000"/>
            <a:ext cx="5087061" cy="48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Tekstowe 1"/>
          <p:cNvSpPr txBox="1"/>
          <p:nvPr/>
        </p:nvSpPr>
        <p:spPr>
          <a:xfrm>
            <a:off x="289902" y="69030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Historia WISL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94651" y="5270195"/>
            <a:ext cx="864934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5,7 tys. punktów pomiarowych</a:t>
            </a:r>
          </a:p>
          <a:p>
            <a:pPr>
              <a:spcBef>
                <a:spcPts val="600"/>
              </a:spcBef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28,9 tys. punktów pomiarowych</a:t>
            </a:r>
          </a:p>
        </p:txBody>
      </p:sp>
      <p:sp>
        <p:nvSpPr>
          <p:cNvPr id="9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01570" y="804838"/>
            <a:ext cx="864934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r.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r.</a:t>
            </a:r>
          </a:p>
          <a:p>
            <a:pPr>
              <a:spcBef>
                <a:spcPts val="600"/>
              </a:spcBef>
            </a:pP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2009 r.</a:t>
            </a:r>
          </a:p>
        </p:txBody>
      </p:sp>
      <p:sp>
        <p:nvSpPr>
          <p:cNvPr id="13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ablonsm\Desktop\IIcykl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5087061" cy="48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Tekstowe 1"/>
          <p:cNvSpPr txBox="1"/>
          <p:nvPr/>
        </p:nvSpPr>
        <p:spPr>
          <a:xfrm>
            <a:off x="289902" y="69030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Historia WISL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94651" y="5270195"/>
            <a:ext cx="8649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29,5 </a:t>
            </a: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tys. punktów w całym cyklu </a:t>
            </a: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01570" y="804838"/>
            <a:ext cx="8649349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r.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l-PL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r.</a:t>
            </a:r>
          </a:p>
          <a:p>
            <a:pPr>
              <a:spcBef>
                <a:spcPts val="600"/>
              </a:spcBef>
            </a:pPr>
            <a:r>
              <a:rPr lang="pl-PL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2009 r.</a:t>
            </a: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2014 r.</a:t>
            </a: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blonsm\Desktop\bilans zmian II cyk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5087061" cy="48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Tekstowe 1"/>
          <p:cNvSpPr txBox="1"/>
          <p:nvPr/>
        </p:nvSpPr>
        <p:spPr>
          <a:xfrm>
            <a:off x="289902" y="69030"/>
            <a:ext cx="206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Historia WISL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94651" y="5270195"/>
            <a:ext cx="864934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(+) 1047 nowych powierzchni</a:t>
            </a:r>
          </a:p>
          <a:p>
            <a:pPr>
              <a:spcBef>
                <a:spcPts val="600"/>
              </a:spcBef>
            </a:pP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616 powierzchni z I cyklu usunięto</a:t>
            </a:r>
          </a:p>
        </p:txBody>
      </p:sp>
      <p:sp>
        <p:nvSpPr>
          <p:cNvPr id="9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01570" y="804838"/>
            <a:ext cx="8649349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r.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l-PL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r.</a:t>
            </a:r>
          </a:p>
          <a:p>
            <a:pPr>
              <a:spcBef>
                <a:spcPts val="600"/>
              </a:spcBef>
            </a:pPr>
            <a:r>
              <a:rPr lang="pl-PL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2009 r.</a:t>
            </a: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2014 r.</a:t>
            </a: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Tekstowe 1"/>
          <p:cNvSpPr txBox="1"/>
          <p:nvPr/>
        </p:nvSpPr>
        <p:spPr>
          <a:xfrm>
            <a:off x="289902" y="69030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Historia WISL</a:t>
            </a:r>
            <a:endParaRPr lang="pl-PL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01570" y="804838"/>
            <a:ext cx="8649349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r. 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pl-PL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r.</a:t>
            </a:r>
          </a:p>
          <a:p>
            <a:pPr>
              <a:spcBef>
                <a:spcPts val="600"/>
              </a:spcBef>
            </a:pPr>
            <a:r>
              <a:rPr lang="pl-PL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2009 r.</a:t>
            </a: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pl-PL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pl-PL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2014 r.</a:t>
            </a: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pl-PL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l-PL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  <a:r>
              <a:rPr lang="pl-PL" sz="2400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pl-PL" sz="24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cap="smal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”nowa” Instrukcja wykonywania WISL</a:t>
            </a:r>
          </a:p>
          <a:p>
            <a:pPr>
              <a:spcBef>
                <a:spcPts val="600"/>
              </a:spcBef>
            </a:pPr>
            <a:r>
              <a:rPr lang="pl-PL" sz="2400" b="1" dirty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4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pl-PL" sz="2400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pl-PL" sz="2400" b="1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 </a:t>
            </a:r>
            <a:r>
              <a:rPr lang="pl-PL" sz="2400" b="1" cap="small" dirty="0" smtClean="0">
                <a:solidFill>
                  <a:srgbClr val="0081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 pomiarów? </a:t>
            </a:r>
            <a:endParaRPr lang="pl-PL" sz="2400" b="1" cap="small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pl-PL" b="1" dirty="0" smtClean="0">
              <a:solidFill>
                <a:srgbClr val="0081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jablonsm\Desktop\601185_3_inne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70" y="4597940"/>
            <a:ext cx="2417378" cy="18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02" y="672662"/>
            <a:ext cx="4152355" cy="592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Tekstowe 3"/>
          <p:cNvSpPr txBox="1">
            <a:spLocks noChangeArrowheads="1"/>
          </p:cNvSpPr>
          <p:nvPr/>
        </p:nvSpPr>
        <p:spPr bwMode="auto">
          <a:xfrm>
            <a:off x="290513" y="68263"/>
            <a:ext cx="47197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Dane WISL w statystyce publicznej</a:t>
            </a:r>
            <a:endParaRPr lang="pl-PL" altLang="pl-PL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Tekstowe 6"/>
          <p:cNvSpPr txBox="1"/>
          <p:nvPr/>
        </p:nvSpPr>
        <p:spPr>
          <a:xfrm>
            <a:off x="1750296" y="6621211"/>
            <a:ext cx="5751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BDL: Gromadzenie, przetwarzanie i udostępnianie informacji o lasach, Warszawa, 9 marca 2015 r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60524" y="6668509"/>
            <a:ext cx="436433" cy="138500"/>
          </a:xfrm>
        </p:spPr>
        <p:txBody>
          <a:bodyPr/>
          <a:lstStyle/>
          <a:p>
            <a:fld id="{67D17FE5-0A4D-3D4B-874C-78BCF16799AB}" type="slidenum">
              <a:rPr lang="pl-PL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pl-PL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00215" y="3634158"/>
            <a:ext cx="477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Rozporządzenie Rady Ministrów z dnia 27 sierpnia 2014 r. w sprawie programu badań statystyki publicznej </a:t>
            </a:r>
            <a:r>
              <a:rPr lang="pl-PL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 rok 2015 </a:t>
            </a:r>
          </a:p>
        </p:txBody>
      </p:sp>
      <p:grpSp>
        <p:nvGrpSpPr>
          <p:cNvPr id="11" name="Grupa 10"/>
          <p:cNvGrpSpPr>
            <a:grpSpLocks noChangeAspect="1"/>
          </p:cNvGrpSpPr>
          <p:nvPr/>
        </p:nvGrpSpPr>
        <p:grpSpPr>
          <a:xfrm>
            <a:off x="295364" y="4565833"/>
            <a:ext cx="8084021" cy="2044868"/>
            <a:chOff x="-2033588" y="3095625"/>
            <a:chExt cx="13228638" cy="3346209"/>
          </a:xfrm>
          <a:solidFill>
            <a:srgbClr val="E7FFE7">
              <a:alpha val="50000"/>
            </a:srgbClr>
          </a:solidFill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3588" y="3095625"/>
              <a:ext cx="13211176" cy="66675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5650" y="3793884"/>
              <a:ext cx="13220700" cy="264795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21768812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1707</Words>
  <Application>Microsoft Office PowerPoint</Application>
  <PresentationFormat>Pokaz na ekranie (4:3)</PresentationFormat>
  <Paragraphs>274</Paragraphs>
  <Slides>35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35</vt:i4>
      </vt:variant>
    </vt:vector>
  </HeadingPairs>
  <TitlesOfParts>
    <vt:vector size="38" baseType="lpstr">
      <vt:lpstr>Motyw pakietu Office</vt:lpstr>
      <vt:lpstr>Obraz</vt:lpstr>
      <vt:lpstr>Microsoft Word Picture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Radomir Bałazy</dc:creator>
  <cp:lastModifiedBy>jablonsm</cp:lastModifiedBy>
  <cp:revision>73</cp:revision>
  <dcterms:created xsi:type="dcterms:W3CDTF">2014-12-16T19:06:52Z</dcterms:created>
  <dcterms:modified xsi:type="dcterms:W3CDTF">2015-03-08T20:59:19Z</dcterms:modified>
</cp:coreProperties>
</file>