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43" r:id="rId2"/>
    <p:sldMasterId id="2147484444" r:id="rId3"/>
  </p:sldMasterIdLst>
  <p:notesMasterIdLst>
    <p:notesMasterId r:id="rId28"/>
  </p:notesMasterIdLst>
  <p:handoutMasterIdLst>
    <p:handoutMasterId r:id="rId29"/>
  </p:handoutMasterIdLst>
  <p:sldIdLst>
    <p:sldId id="256" r:id="rId4"/>
    <p:sldId id="356" r:id="rId5"/>
    <p:sldId id="337" r:id="rId6"/>
    <p:sldId id="338" r:id="rId7"/>
    <p:sldId id="332" r:id="rId8"/>
    <p:sldId id="345" r:id="rId9"/>
    <p:sldId id="346" r:id="rId10"/>
    <p:sldId id="349" r:id="rId11"/>
    <p:sldId id="347" r:id="rId12"/>
    <p:sldId id="348" r:id="rId13"/>
    <p:sldId id="339" r:id="rId14"/>
    <p:sldId id="334" r:id="rId15"/>
    <p:sldId id="319" r:id="rId16"/>
    <p:sldId id="320" r:id="rId17"/>
    <p:sldId id="341" r:id="rId18"/>
    <p:sldId id="343" r:id="rId19"/>
    <p:sldId id="327" r:id="rId20"/>
    <p:sldId id="350" r:id="rId21"/>
    <p:sldId id="351" r:id="rId22"/>
    <p:sldId id="354" r:id="rId23"/>
    <p:sldId id="355" r:id="rId24"/>
    <p:sldId id="353" r:id="rId25"/>
    <p:sldId id="352" r:id="rId26"/>
    <p:sldId id="336" r:id="rId27"/>
  </p:sldIdLst>
  <p:sldSz cx="9144000" cy="6858000" type="screen4x3"/>
  <p:notesSz cx="6669088" cy="97536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ECECEC"/>
    <a:srgbClr val="EAFFC1"/>
    <a:srgbClr val="CCFF66"/>
    <a:srgbClr val="008000"/>
    <a:srgbClr val="D2E806"/>
    <a:srgbClr val="008A3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0354" autoAdjust="0"/>
  </p:normalViewPr>
  <p:slideViewPr>
    <p:cSldViewPr>
      <p:cViewPr varScale="1">
        <p:scale>
          <a:sx n="105" d="100"/>
          <a:sy n="105" d="100"/>
        </p:scale>
        <p:origin x="19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czkowskaj\Pulpit\prezentacja\Zeszy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czkowskaj\Pulpit\prezentacja\Zeszyt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aczkowskaj\Pulpit\prezentacja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Powierzchnia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gruntów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leśnych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587312361118692E-2"/>
          <c:y val="0.15538210925331525"/>
          <c:w val="0.90092417202888886"/>
          <c:h val="0.68672337435342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ogółem!$A$2</c:f>
              <c:strCache>
                <c:ptCount val="1"/>
                <c:pt idx="0">
                  <c:v>Lasy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ogółem!$B$1:$T$1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ogółem!$B$2:$T$2</c:f>
              <c:numCache>
                <c:formatCode>#,##0</c:formatCode>
                <c:ptCount val="19"/>
                <c:pt idx="0">
                  <c:v>8756</c:v>
                </c:pt>
                <c:pt idx="1">
                  <c:v>8779</c:v>
                </c:pt>
                <c:pt idx="2">
                  <c:v>8802</c:v>
                </c:pt>
                <c:pt idx="3">
                  <c:v>8813</c:v>
                </c:pt>
                <c:pt idx="4">
                  <c:v>8850</c:v>
                </c:pt>
                <c:pt idx="5">
                  <c:v>8865</c:v>
                </c:pt>
                <c:pt idx="6">
                  <c:v>8894</c:v>
                </c:pt>
                <c:pt idx="7">
                  <c:v>8918</c:v>
                </c:pt>
                <c:pt idx="8">
                  <c:v>8942</c:v>
                </c:pt>
                <c:pt idx="9">
                  <c:v>8973</c:v>
                </c:pt>
                <c:pt idx="10">
                  <c:v>9000</c:v>
                </c:pt>
                <c:pt idx="11">
                  <c:v>9026</c:v>
                </c:pt>
                <c:pt idx="12">
                  <c:v>9049</c:v>
                </c:pt>
                <c:pt idx="13">
                  <c:v>9066</c:v>
                </c:pt>
                <c:pt idx="14">
                  <c:v>9089</c:v>
                </c:pt>
                <c:pt idx="15">
                  <c:v>9121</c:v>
                </c:pt>
                <c:pt idx="16">
                  <c:v>9143</c:v>
                </c:pt>
                <c:pt idx="17">
                  <c:v>9164</c:v>
                </c:pt>
                <c:pt idx="18">
                  <c:v>9177</c:v>
                </c:pt>
              </c:numCache>
            </c:numRef>
          </c:val>
        </c:ser>
        <c:ser>
          <c:idx val="1"/>
          <c:order val="1"/>
          <c:tx>
            <c:strRef>
              <c:f>ogółem!$A$3</c:f>
              <c:strCache>
                <c:ptCount val="1"/>
                <c:pt idx="0">
                  <c:v>Grunty związane z gosp. leśną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ogółem!$B$1:$T$1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ogółem!$B$3:$T$3</c:f>
              <c:numCache>
                <c:formatCode>#,##0</c:formatCode>
                <c:ptCount val="19"/>
                <c:pt idx="0">
                  <c:v>190</c:v>
                </c:pt>
                <c:pt idx="1">
                  <c:v>193</c:v>
                </c:pt>
                <c:pt idx="2">
                  <c:v>194</c:v>
                </c:pt>
                <c:pt idx="3">
                  <c:v>197</c:v>
                </c:pt>
                <c:pt idx="4">
                  <c:v>197</c:v>
                </c:pt>
                <c:pt idx="5">
                  <c:v>194</c:v>
                </c:pt>
                <c:pt idx="6">
                  <c:v>194</c:v>
                </c:pt>
                <c:pt idx="7">
                  <c:v>195</c:v>
                </c:pt>
                <c:pt idx="8">
                  <c:v>197</c:v>
                </c:pt>
                <c:pt idx="9">
                  <c:v>198</c:v>
                </c:pt>
                <c:pt idx="10">
                  <c:v>200</c:v>
                </c:pt>
                <c:pt idx="11">
                  <c:v>203</c:v>
                </c:pt>
                <c:pt idx="12">
                  <c:v>206</c:v>
                </c:pt>
                <c:pt idx="13">
                  <c:v>207</c:v>
                </c:pt>
                <c:pt idx="14">
                  <c:v>207</c:v>
                </c:pt>
                <c:pt idx="15">
                  <c:v>208</c:v>
                </c:pt>
                <c:pt idx="16">
                  <c:v>207</c:v>
                </c:pt>
                <c:pt idx="17">
                  <c:v>206</c:v>
                </c:pt>
                <c:pt idx="18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0014848"/>
        <c:axId val="80015408"/>
      </c:barChart>
      <c:catAx>
        <c:axId val="800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0015408"/>
        <c:crosses val="autoZero"/>
        <c:auto val="1"/>
        <c:lblAlgn val="ctr"/>
        <c:lblOffset val="100"/>
        <c:noMultiLvlLbl val="0"/>
      </c:catAx>
      <c:valAx>
        <c:axId val="8001540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0014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Powierzchnia</a:t>
            </a:r>
            <a:r>
              <a:rPr lang="pl-PL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lasów publicznych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840121249805909E-2"/>
          <c:y val="0.12845765938911688"/>
          <c:w val="0.89784967933771298"/>
          <c:h val="0.79298970785023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publiczne!$A$2</c:f>
              <c:strCache>
                <c:ptCount val="1"/>
                <c:pt idx="0">
                  <c:v>Lasy publiczne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trendline>
            <c:spPr>
              <a:ln w="3175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cat>
            <c:numRef>
              <c:f>publiczne!$B$1:$T$1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publiczne!$B$2:$T$2</c:f>
              <c:numCache>
                <c:formatCode>#,##0</c:formatCode>
                <c:ptCount val="19"/>
                <c:pt idx="0">
                  <c:v>7262</c:v>
                </c:pt>
                <c:pt idx="1">
                  <c:v>7282</c:v>
                </c:pt>
                <c:pt idx="2">
                  <c:v>7298</c:v>
                </c:pt>
                <c:pt idx="3">
                  <c:v>7304</c:v>
                </c:pt>
                <c:pt idx="4">
                  <c:v>7331</c:v>
                </c:pt>
                <c:pt idx="5">
                  <c:v>7341</c:v>
                </c:pt>
                <c:pt idx="6">
                  <c:v>7349</c:v>
                </c:pt>
                <c:pt idx="7">
                  <c:v>7363</c:v>
                </c:pt>
                <c:pt idx="8">
                  <c:v>7379</c:v>
                </c:pt>
                <c:pt idx="9">
                  <c:v>7400</c:v>
                </c:pt>
                <c:pt idx="10">
                  <c:v>7410</c:v>
                </c:pt>
                <c:pt idx="11">
                  <c:v>7419</c:v>
                </c:pt>
                <c:pt idx="12">
                  <c:v>7426</c:v>
                </c:pt>
                <c:pt idx="13">
                  <c:v>7431</c:v>
                </c:pt>
                <c:pt idx="14">
                  <c:v>7434</c:v>
                </c:pt>
                <c:pt idx="15">
                  <c:v>7435</c:v>
                </c:pt>
                <c:pt idx="16">
                  <c:v>7438</c:v>
                </c:pt>
                <c:pt idx="17">
                  <c:v>7439</c:v>
                </c:pt>
                <c:pt idx="18">
                  <c:v>7440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313120"/>
        <c:axId val="174313680"/>
      </c:barChart>
      <c:catAx>
        <c:axId val="1743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74313680"/>
        <c:crosses val="autoZero"/>
        <c:auto val="1"/>
        <c:lblAlgn val="ctr"/>
        <c:lblOffset val="100"/>
        <c:noMultiLvlLbl val="0"/>
      </c:catAx>
      <c:valAx>
        <c:axId val="1743136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7431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Powierzchnia</a:t>
            </a:r>
            <a:r>
              <a:rPr lang="pl-PL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lasów prywatnych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prywatne!$A$2</c:f>
              <c:strCache>
                <c:ptCount val="1"/>
                <c:pt idx="0">
                  <c:v>Lasy prywatne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trendline>
            <c:spPr>
              <a:ln w="3175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cat>
            <c:numRef>
              <c:f>prywatne!$B$1:$T$1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prywatne!$B$2:$T$2</c:f>
              <c:numCache>
                <c:formatCode>General</c:formatCode>
                <c:ptCount val="19"/>
                <c:pt idx="0">
                  <c:v>1494</c:v>
                </c:pt>
                <c:pt idx="1">
                  <c:v>1497</c:v>
                </c:pt>
                <c:pt idx="2">
                  <c:v>1504</c:v>
                </c:pt>
                <c:pt idx="3" formatCode="#,##0">
                  <c:v>1509</c:v>
                </c:pt>
                <c:pt idx="4" formatCode="#,##0">
                  <c:v>1519</c:v>
                </c:pt>
                <c:pt idx="5" formatCode="#,##0">
                  <c:v>1524</c:v>
                </c:pt>
                <c:pt idx="6" formatCode="#,##0">
                  <c:v>1545</c:v>
                </c:pt>
                <c:pt idx="7" formatCode="#,##0">
                  <c:v>1555</c:v>
                </c:pt>
                <c:pt idx="8" formatCode="#,##0">
                  <c:v>1563</c:v>
                </c:pt>
                <c:pt idx="9" formatCode="#,##0">
                  <c:v>1573</c:v>
                </c:pt>
                <c:pt idx="10" formatCode="#,##0">
                  <c:v>1590</c:v>
                </c:pt>
                <c:pt idx="11" formatCode="#,##0">
                  <c:v>1607</c:v>
                </c:pt>
                <c:pt idx="12" formatCode="#,##0">
                  <c:v>1623</c:v>
                </c:pt>
                <c:pt idx="13" formatCode="#,##0">
                  <c:v>1635</c:v>
                </c:pt>
                <c:pt idx="14" formatCode="#,##0">
                  <c:v>1655</c:v>
                </c:pt>
                <c:pt idx="15" formatCode="#,##0">
                  <c:v>1686</c:v>
                </c:pt>
                <c:pt idx="16" formatCode="#,##0">
                  <c:v>1706</c:v>
                </c:pt>
                <c:pt idx="17" formatCode="#,##0">
                  <c:v>1724</c:v>
                </c:pt>
                <c:pt idx="18" formatCode="#,##0">
                  <c:v>1737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315920"/>
        <c:axId val="174316480"/>
      </c:barChart>
      <c:catAx>
        <c:axId val="1743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74316480"/>
        <c:crosses val="autoZero"/>
        <c:auto val="1"/>
        <c:lblAlgn val="ctr"/>
        <c:lblOffset val="100"/>
        <c:noMultiLvlLbl val="0"/>
      </c:catAx>
      <c:valAx>
        <c:axId val="174316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7431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Powierzchnia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wykonanych zalesień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8381997959822706E-2"/>
          <c:y val="9.8091810100661411E-2"/>
          <c:w val="0.88398107281009264"/>
          <c:h val="0.72809896979896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zalesienia!$A$3</c:f>
              <c:strCache>
                <c:ptCount val="1"/>
                <c:pt idx="0">
                  <c:v>Grunty publiczne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zalesienia!$B$2:$T$2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zalesienia!$B$3:$T$3</c:f>
              <c:numCache>
                <c:formatCode>#,##0</c:formatCode>
                <c:ptCount val="19"/>
                <c:pt idx="0">
                  <c:v>12135</c:v>
                </c:pt>
                <c:pt idx="1">
                  <c:v>12408</c:v>
                </c:pt>
                <c:pt idx="2">
                  <c:v>9927</c:v>
                </c:pt>
                <c:pt idx="3">
                  <c:v>11004</c:v>
                </c:pt>
                <c:pt idx="4">
                  <c:v>12703</c:v>
                </c:pt>
                <c:pt idx="5">
                  <c:v>13255</c:v>
                </c:pt>
                <c:pt idx="6">
                  <c:v>11671</c:v>
                </c:pt>
                <c:pt idx="7">
                  <c:v>9888</c:v>
                </c:pt>
                <c:pt idx="8">
                  <c:v>9314</c:v>
                </c:pt>
                <c:pt idx="9">
                  <c:v>9897</c:v>
                </c:pt>
                <c:pt idx="10">
                  <c:v>6336</c:v>
                </c:pt>
                <c:pt idx="11">
                  <c:v>4567</c:v>
                </c:pt>
                <c:pt idx="12">
                  <c:v>3044</c:v>
                </c:pt>
                <c:pt idx="13">
                  <c:v>2929</c:v>
                </c:pt>
                <c:pt idx="14">
                  <c:v>3733</c:v>
                </c:pt>
                <c:pt idx="15">
                  <c:v>786</c:v>
                </c:pt>
                <c:pt idx="16">
                  <c:v>595</c:v>
                </c:pt>
                <c:pt idx="17">
                  <c:v>548</c:v>
                </c:pt>
                <c:pt idx="18">
                  <c:v>428</c:v>
                </c:pt>
              </c:numCache>
            </c:numRef>
          </c:val>
        </c:ser>
        <c:ser>
          <c:idx val="1"/>
          <c:order val="1"/>
          <c:tx>
            <c:strRef>
              <c:f>zalesienia!$A$4</c:f>
              <c:strCache>
                <c:ptCount val="1"/>
                <c:pt idx="0">
                  <c:v>Grunty prywatne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zalesienia!$B$2:$T$2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zalesienia!$B$4:$T$4</c:f>
              <c:numCache>
                <c:formatCode>#,##0</c:formatCode>
                <c:ptCount val="19"/>
                <c:pt idx="0">
                  <c:v>3440</c:v>
                </c:pt>
                <c:pt idx="1">
                  <c:v>5068</c:v>
                </c:pt>
                <c:pt idx="2">
                  <c:v>8376</c:v>
                </c:pt>
                <c:pt idx="3">
                  <c:v>5944</c:v>
                </c:pt>
                <c:pt idx="4">
                  <c:v>6902</c:v>
                </c:pt>
                <c:pt idx="5">
                  <c:v>10149</c:v>
                </c:pt>
                <c:pt idx="6">
                  <c:v>11315</c:v>
                </c:pt>
                <c:pt idx="7">
                  <c:v>10409</c:v>
                </c:pt>
                <c:pt idx="8">
                  <c:v>17180</c:v>
                </c:pt>
                <c:pt idx="9">
                  <c:v>2785</c:v>
                </c:pt>
                <c:pt idx="10">
                  <c:v>6535</c:v>
                </c:pt>
                <c:pt idx="11">
                  <c:v>12365</c:v>
                </c:pt>
                <c:pt idx="12">
                  <c:v>10243</c:v>
                </c:pt>
                <c:pt idx="13">
                  <c:v>4947</c:v>
                </c:pt>
                <c:pt idx="14">
                  <c:v>1878</c:v>
                </c:pt>
                <c:pt idx="15">
                  <c:v>5079</c:v>
                </c:pt>
                <c:pt idx="16">
                  <c:v>4683</c:v>
                </c:pt>
                <c:pt idx="17">
                  <c:v>4354</c:v>
                </c:pt>
                <c:pt idx="18">
                  <c:v>3650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4319280"/>
        <c:axId val="174743632"/>
      </c:barChart>
      <c:catAx>
        <c:axId val="17431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174743632"/>
        <c:crosses val="autoZero"/>
        <c:auto val="1"/>
        <c:lblAlgn val="ctr"/>
        <c:lblOffset val="100"/>
        <c:noMultiLvlLbl val="0"/>
      </c:catAx>
      <c:valAx>
        <c:axId val="174743632"/>
        <c:scaling>
          <c:orientation val="minMax"/>
        </c:scaling>
        <c:delete val="0"/>
        <c:axPos val="l"/>
        <c:majorGridlines/>
        <c:min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17431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11262384987528"/>
          <c:y val="0.88954210849000259"/>
          <c:w val="0.43303632017015936"/>
          <c:h val="4.8381112661007357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0.04545</cdr:x>
      <cdr:y>0.93827</cdr:y>
    </cdr:from>
    <cdr:to>
      <cdr:x>0.64545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60040" y="5472608"/>
          <a:ext cx="47525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0.07273</cdr:x>
      <cdr:y>0.84323</cdr:y>
    </cdr:from>
    <cdr:to>
      <cdr:x>0.18817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76064" y="56166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0.08182</cdr:x>
      <cdr:y>0.93827</cdr:y>
    </cdr:from>
    <cdr:to>
      <cdr:x>0.37273</cdr:x>
      <cdr:y>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48072" y="5472608"/>
          <a:ext cx="23042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200" i="1" dirty="0" smtClean="0">
              <a:latin typeface="Arial" pitchFamily="34" charset="0"/>
              <a:cs typeface="Arial" pitchFamily="34" charset="0"/>
            </a:rPr>
            <a:t>Źródło: sprawozdawczość GUS</a:t>
          </a:r>
          <a:endParaRPr lang="pl-PL" sz="1200" i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3635F9-1805-45C6-9929-AE87D4055F5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04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32325"/>
            <a:ext cx="53355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F1C13-E8F4-4010-8DB7-F615C92152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206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9112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267BA-3C6E-49FC-B95E-74C4905D255C}" type="slidenum">
              <a:rPr lang="pl-PL" smtClean="0"/>
              <a:pPr/>
              <a:t>15</a:t>
            </a:fld>
            <a:endParaRPr lang="pl-PL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Dane wskazują na wysoki poziom powierzchni wykonanych zalesień w latach 1995-2003, ich znaczny spadek w latach 2004-2008 (po</a:t>
            </a:r>
            <a:r>
              <a:rPr lang="pl-PL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wstąpieniu Polski do UE)</a:t>
            </a:r>
            <a:r>
              <a:rPr lang="pl-PL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pewne ustabilizowanie się rocznych powierzchni zalesień na poziomie 5-6 tys. ha w latach 2009-2011 i kolejny spadek poniżej 5000 ha w 2012 r.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8854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F1C13-E8F4-4010-8DB7-F615C92152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65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17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5813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18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4872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19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2733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20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26304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21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8886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22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14759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23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4668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8A99B-FA1C-43AD-8C65-AB50B727A46F}" type="slidenum">
              <a:rPr lang="pl-PL" smtClean="0"/>
              <a:pPr/>
              <a:t>2</a:t>
            </a:fld>
            <a:endParaRPr lang="pl-PL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7130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8A99B-FA1C-43AD-8C65-AB50B727A46F}" type="slidenum">
              <a:rPr lang="pl-PL" smtClean="0"/>
              <a:pPr/>
              <a:t>3</a:t>
            </a:fld>
            <a:endParaRPr lang="pl-PL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6731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CBCBD-8C5E-41E0-BD4A-6BBA61D66C65}" type="slidenum">
              <a:rPr lang="pl-PL" smtClean="0"/>
              <a:pPr/>
              <a:t>8</a:t>
            </a:fld>
            <a:endParaRPr lang="pl-PL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052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267BA-3C6E-49FC-B95E-74C4905D255C}" type="slidenum">
              <a:rPr lang="pl-PL" smtClean="0"/>
              <a:pPr/>
              <a:t>9</a:t>
            </a:fld>
            <a:endParaRPr lang="pl-PL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4384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36AA8-6FCD-4EEB-871F-F700B3F224AF}" type="slidenum">
              <a:rPr lang="pl-PL" smtClean="0"/>
              <a:pPr/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7785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75AA0-CE4F-4277-837A-4BF0C6FC6E2B}" type="slidenum">
              <a:rPr lang="pl-PL" smtClean="0"/>
              <a:pPr/>
              <a:t>12</a:t>
            </a:fld>
            <a:endParaRPr lang="pl-PL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52000" indent="-252000">
              <a:spcBef>
                <a:spcPts val="300"/>
              </a:spcBef>
              <a:buClrTx/>
              <a:buNone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Przyczyny wzrostu powierzchni lasów:</a:t>
            </a:r>
          </a:p>
          <a:p>
            <a:pPr marL="252000" indent="-252000">
              <a:spcBef>
                <a:spcPts val="300"/>
              </a:spcBef>
              <a:buClrTx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- Zalesianie gruntów nieleśnych użytkowanych rolniczo lub stanowiących nieużytki.</a:t>
            </a:r>
          </a:p>
          <a:p>
            <a:pPr marL="252000" indent="-252000">
              <a:spcBef>
                <a:spcPts val="300"/>
              </a:spcBef>
              <a:buClrTx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- Przekwalifikowanie na lasy innych gruntów pokrytych roślinnością leśną (porządkowanie stanu ewidencyjnego).</a:t>
            </a:r>
          </a:p>
          <a:p>
            <a:pPr marL="252000" indent="-252000">
              <a:spcBef>
                <a:spcPts val="300"/>
              </a:spcBef>
              <a:buClrTx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- Sukcesja naturalna.</a:t>
            </a:r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2028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F1C13-E8F4-4010-8DB7-F615C92152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49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CE110-18F9-4B21-90B9-470B08C2716D}" type="slidenum">
              <a:rPr lang="pl-PL" smtClean="0"/>
              <a:pPr/>
              <a:t>14</a:t>
            </a:fld>
            <a:endParaRPr lang="pl-PL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8113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33375"/>
            <a:ext cx="1087438" cy="97155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l-P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500" y="1295400"/>
            <a:ext cx="8067675" cy="556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l-PL" sz="3600" dirty="0">
              <a:solidFill>
                <a:srgbClr val="5F5F5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l-P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5400"/>
            <a:ext cx="1079500" cy="556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l-PL" dirty="0"/>
          </a:p>
        </p:txBody>
      </p:sp>
      <p:pic>
        <p:nvPicPr>
          <p:cNvPr id="8" name="Picture 8" descr="logogus_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12763"/>
            <a:ext cx="7112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>
            <a:off x="-2170906" y="3825081"/>
            <a:ext cx="542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1800" b="1" dirty="0">
                <a:solidFill>
                  <a:schemeClr val="accent2"/>
                </a:solidFill>
              </a:rPr>
              <a:t>Departament Badań Regionalnych i Środowiska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675" y="333375"/>
            <a:ext cx="2587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0300" y="333375"/>
            <a:ext cx="27733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 b="-2423"/>
          <a:stretch>
            <a:fillRect/>
          </a:stretch>
        </p:blipFill>
        <p:spPr bwMode="auto">
          <a:xfrm>
            <a:off x="6443663" y="333375"/>
            <a:ext cx="27003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2275" y="1557338"/>
            <a:ext cx="7008813" cy="1511300"/>
          </a:xfrm>
          <a:noFill/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Tytuł główny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4437063"/>
            <a:ext cx="7008812" cy="61277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/>
              <a:t>Podtytuł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703388" y="6308725"/>
            <a:ext cx="3444875" cy="2794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36689F-8B5F-453D-8697-E2EE967B3C0D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38EF-A772-4AD2-A08D-4D202AFB5567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E126-2CE7-4CD5-9678-FD39ACD875D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27875" y="334963"/>
            <a:ext cx="2016125" cy="55070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9500" y="334963"/>
            <a:ext cx="5895975" cy="55070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8FD0-AC29-41BE-BF09-4ACAA258C229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38B5-6C78-4364-AE83-C8E24E0399F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0" y="334963"/>
            <a:ext cx="8064500" cy="9604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527175" y="1484313"/>
            <a:ext cx="6824663" cy="4357687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CCBA-E6EF-4EEB-8528-843627B7CE45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1CDF-73FF-4DA2-9C2B-8935138DAA0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0" y="334963"/>
            <a:ext cx="8064500" cy="9604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3335338" cy="4357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014913" y="1484313"/>
            <a:ext cx="3336925" cy="21018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014913" y="3738563"/>
            <a:ext cx="3336925" cy="21034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CD7B-E2AE-4FA6-B788-B20E38F6CEF4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DE7F-DAEC-44E0-A009-755A180484C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0" y="334963"/>
            <a:ext cx="8064500" cy="9604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3335338" cy="4357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484313"/>
            <a:ext cx="3336925" cy="4357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C349-3828-4DCF-8505-F32E2396C121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9DDD-F20B-4747-910E-3C6267BA5CF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5" name="Prostokąt zaokrąglony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6" name="Prostokąt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7" name="Prostokąt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10" name="Prostokąt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F078-EFB1-49B5-9E6A-CAC223318D7F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12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</a:p>
        </p:txBody>
      </p:sp>
      <p:sp>
        <p:nvSpPr>
          <p:cNvPr id="13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A08D8E-1226-40D3-87C6-B3C86EAC21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1498-3B20-46C3-A277-CE5E365CD771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31BD-BF4D-4B46-9B67-3F36B60DCE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5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6" name="Prostokąt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7" name="Prostokąt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8" name="Prostokąt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7CAD-D392-42BC-91FB-E38B0127AAAB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AFBC-B049-431A-8448-6EFA9B0C782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BA4C-9E69-4F66-86B2-21492986D29C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C9DF-2B23-41B2-BD1B-50A941833FC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523D-72FE-4C73-B4B3-D2006DDE5B4D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37A6-2658-4036-AA65-3DCA38A0478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26D2-8E00-4317-AD64-FE08DFB0C4AB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F3AB-D1B3-4205-B969-0679D5DC2F2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0CAF-9A62-4A82-931C-D6085E9D2BDA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37D46-9D72-49B8-9ABE-FB8F3D956CA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4FF9-962B-427B-AAEB-DFCD55A8CF88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0BB5-9046-40A0-A9A5-97A3A1D0284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6" name="Prostokąt zaokrąglony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EB06-32E6-4CB5-948A-9E0876CCBAAA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2EDA-1194-442C-94B4-F7E19AF5C87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6" name="Prostokąt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7" name="Prostokąt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2D7D-A98B-48E1-BEA6-8EC056AE3AA1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F1F3-F41B-410C-A6D4-64E8CA93BAC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F1B3-4DBE-455B-8C91-DB5599BE1C63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2899-AB9E-40CE-A147-264BD3A53A0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F9B2-0E87-4C4C-8CF8-AEA1B45F6B75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43D9-9BFA-456E-992B-70B5AFC16B3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5" name="Prostokąt zaokrąglony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6" name="Prostokąt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7" name="Prostokąt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10" name="Prostokąt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A077-7317-40FF-B940-159807D517FC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12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</a:p>
        </p:txBody>
      </p:sp>
      <p:sp>
        <p:nvSpPr>
          <p:cNvPr id="13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0BEEE-2733-4549-8A40-082BA0B164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4A30-058D-4D14-8764-F0C4BB9B8D84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3785-B1E9-4BDE-B066-9151E92FACE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5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6" name="Prostokąt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7" name="Prostokąt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8" name="Prostokąt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82FD-F37C-4A8C-B4C9-8CE0FA892D24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6E90-3E17-4BE3-B1F7-B7189B85295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BD9B-C4A6-4FED-94EE-F3AC866A5FD7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354A-AB72-4F75-8300-B8625020623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27F2-331C-4E98-B5A1-21D9FACAF590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5EDA-B5D8-42EF-885D-78506084E2B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FC11-FABE-4F5B-BA4C-F3B8D907DF87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A376-7AD9-45FD-9B0E-FBFD5293E26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E627-955D-444E-869F-1506FF8EAEC1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9C29-6088-4A89-8D53-29E2300D016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382A-6B15-4290-9CAE-E2CAB004E893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2E44-E36C-439A-9D73-EFE89592AF6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6" name="Prostokąt zaokrąglony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0420-F861-4E1D-815F-83D81DE91309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86A8-AF07-4585-B2C9-B7E398D5546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6" name="Prostokąt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7" name="Prostokąt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30C3-EB05-42E9-A7B0-C0949A6DC00B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6963-D149-4902-95B8-C55E6BD62E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8F92-5938-4FB8-AF84-E06D4D8894F6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6E8A-C485-40A3-B53B-B40F9CE323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9194-5575-4508-9E5E-21DC380F8F50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F78C-750D-4CF3-B95E-7B5BAB93669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27175" y="1484313"/>
            <a:ext cx="3335338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484313"/>
            <a:ext cx="3336925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B2F2-742B-4A5B-B6BB-0698B6058DD6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7517-8A58-4712-B070-C038DA986E8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B8E1-DFC9-4464-B277-D74FA1442908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03E1-4C17-4650-9B9F-05AEA3D009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D176-3FCF-48B2-BE86-A50776D040C3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4334-DA3A-4743-8126-1FAED4DFB7B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CA81-381B-44FB-A4D4-EA365A46359D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1A4D-8E7B-4069-91B1-968C3A20275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8ABF-BA8D-455F-AF9C-63507DE8216A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A9CB-1384-4B90-8EBD-221F2E8857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6BB0-75C6-4123-8AA4-BAD019A80A3B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653E-D72C-4F6C-9963-5FC10F3F7E8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33375"/>
            <a:ext cx="1087438" cy="9652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l-P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175" y="1484313"/>
            <a:ext cx="68246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Pierwszy poziom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334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l-PL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295400"/>
            <a:ext cx="1079500" cy="5562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34963"/>
            <a:ext cx="8064500" cy="960437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Tytuł</a:t>
            </a:r>
            <a:endParaRPr lang="en-US" smtClean="0"/>
          </a:p>
        </p:txBody>
      </p:sp>
      <p:pic>
        <p:nvPicPr>
          <p:cNvPr id="1031" name="Picture 7" descr="logogus_b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512763"/>
            <a:ext cx="7112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16200000">
            <a:off x="-2170906" y="3825081"/>
            <a:ext cx="542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1800" b="1" dirty="0">
                <a:solidFill>
                  <a:schemeClr val="accent2"/>
                </a:solidFill>
              </a:rPr>
              <a:t>Departament Badań Regionalnych i Środowiska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7175" y="6308725"/>
            <a:ext cx="11731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4B2FAC-FF2B-4395-9C79-3BC34D43246E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8288" y="6308725"/>
            <a:ext cx="53276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08725"/>
            <a:ext cx="6365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552B35-3035-4A4C-9368-DC17A3E1A5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6" r:id="rId1"/>
    <p:sldLayoutId id="2147487517" r:id="rId2"/>
    <p:sldLayoutId id="2147487518" r:id="rId3"/>
    <p:sldLayoutId id="2147487519" r:id="rId4"/>
    <p:sldLayoutId id="2147487520" r:id="rId5"/>
    <p:sldLayoutId id="2147487521" r:id="rId6"/>
    <p:sldLayoutId id="2147487522" r:id="rId7"/>
    <p:sldLayoutId id="2147487523" r:id="rId8"/>
    <p:sldLayoutId id="2147487524" r:id="rId9"/>
    <p:sldLayoutId id="2147487525" r:id="rId10"/>
    <p:sldLayoutId id="2147487526" r:id="rId11"/>
    <p:sldLayoutId id="2147487527" r:id="rId12"/>
    <p:sldLayoutId id="2147487528" r:id="rId13"/>
    <p:sldLayoutId id="214748752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2052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3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0BBF67-4978-4493-AB4E-7FA1A067610D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B725334-CDF4-4003-AD10-C5B5A977E7A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30" r:id="rId1"/>
    <p:sldLayoutId id="2147487531" r:id="rId2"/>
    <p:sldLayoutId id="2147487532" r:id="rId3"/>
    <p:sldLayoutId id="2147487533" r:id="rId4"/>
    <p:sldLayoutId id="2147487534" r:id="rId5"/>
    <p:sldLayoutId id="2147487535" r:id="rId6"/>
    <p:sldLayoutId id="2147487536" r:id="rId7"/>
    <p:sldLayoutId id="2147487537" r:id="rId8"/>
    <p:sldLayoutId id="2147487538" r:id="rId9"/>
    <p:sldLayoutId id="2147487539" r:id="rId10"/>
    <p:sldLayoutId id="21474875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dirty="0"/>
          </a:p>
        </p:txBody>
      </p:sp>
      <p:sp>
        <p:nvSpPr>
          <p:cNvPr id="307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18FB11-16A4-4CDC-8D05-49234760EE5D}" type="datetime1">
              <a:rPr lang="pl-PL"/>
              <a:pPr>
                <a:defRPr/>
              </a:pPr>
              <a:t>2015-03-09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l-PL" dirty="0"/>
              <a:t>Konferencja "Znaczenie i budowa banku danych o lasach w Polsce"</a:t>
            </a: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476D5EB-061D-4CFB-BE2A-29A05675B86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41" r:id="rId1"/>
    <p:sldLayoutId id="2147487542" r:id="rId2"/>
    <p:sldLayoutId id="2147487543" r:id="rId3"/>
    <p:sldLayoutId id="2147487544" r:id="rId4"/>
    <p:sldLayoutId id="2147487545" r:id="rId5"/>
    <p:sldLayoutId id="2147487546" r:id="rId6"/>
    <p:sldLayoutId id="2147487547" r:id="rId7"/>
    <p:sldLayoutId id="2147487548" r:id="rId8"/>
    <p:sldLayoutId id="2147487549" r:id="rId9"/>
    <p:sldLayoutId id="2147487550" r:id="rId10"/>
    <p:sldLayoutId id="21474875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8219256" cy="206708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zmian powierzchni </a:t>
            </a:r>
            <a:b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lasów w Polsce </a:t>
            </a:r>
            <a:b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danych GUS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600200"/>
          </a:xfrm>
        </p:spPr>
        <p:txBody>
          <a:bodyPr/>
          <a:lstStyle/>
          <a:p>
            <a:pPr algn="r"/>
            <a:r>
              <a:rPr lang="pl-PL" dirty="0" smtClean="0"/>
              <a:t>Artur </a:t>
            </a:r>
            <a:r>
              <a:rPr lang="pl-PL" dirty="0" err="1" smtClean="0"/>
              <a:t>Łączyński</a:t>
            </a:r>
            <a:endParaRPr lang="pl-PL" dirty="0" smtClean="0"/>
          </a:p>
          <a:p>
            <a:pPr algn="r"/>
            <a:r>
              <a:rPr lang="pl-PL" dirty="0" smtClean="0"/>
              <a:t>Dyrektor Departamentu Rolnictwa</a:t>
            </a:r>
          </a:p>
          <a:p>
            <a:pPr algn="r"/>
            <a:r>
              <a:rPr lang="pl-PL" dirty="0" smtClean="0"/>
              <a:t>GUS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1285875" y="1143000"/>
            <a:ext cx="7858125" cy="5094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sz="18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publikacja „Leśnictwo”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inne publikacje i roczniki GUS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Bank Danych Lokalnych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System monitorowania rozwoju STRATEG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Dziedzinowa Baza Wiedzy Leśnictwo (SWAID)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portal geostatystyczny GUS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portal informacyjny GUS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tablice wynikowe</a:t>
            </a:r>
            <a:endParaRPr lang="pl-PL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pl-PL" sz="2000" dirty="0" smtClean="0"/>
          </a:p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  <a:p>
            <a:pPr eaLnBrk="1" hangingPunct="1">
              <a:buFont typeface="Wingdings 2" pitchFamily="18" charset="2"/>
              <a:buNone/>
            </a:pPr>
            <a:endParaRPr lang="pl-PL" sz="2000" dirty="0" smtClean="0"/>
          </a:p>
        </p:txBody>
      </p:sp>
      <p:pic>
        <p:nvPicPr>
          <p:cNvPr id="30724" name="Obraz 6" descr="T.Pac (66)_bocze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43608" y="1196752"/>
            <a:ext cx="7858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pl-PL" sz="2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l-P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85938" y="260648"/>
            <a:ext cx="67151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Dostępność danych</a:t>
            </a:r>
            <a:endParaRPr lang="pl-PL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89040"/>
            <a:ext cx="2052861" cy="292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BAC304FC-A64A-45E0-AF99-9BB7E2BB41A1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T.Pac (66)_bocze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CA83-D7E7-4B8E-98C7-592F3EDBE9AE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36704" cy="580926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Zasoby leśne w Polsce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1331640" y="1340768"/>
            <a:ext cx="7560840" cy="4896544"/>
          </a:xfrm>
        </p:spPr>
        <p:txBody>
          <a:bodyPr/>
          <a:lstStyle/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Powierzchnia lasów w Polsce (stan w dniu 31 XII 2013):</a:t>
            </a:r>
          </a:p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9 177,2 tys. ha</a:t>
            </a: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Uwzględniając grunty związane z gospodarką leśną:</a:t>
            </a:r>
          </a:p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   9 383,0 tys. ha</a:t>
            </a:r>
          </a:p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Lesistość w 2013 r. </a:t>
            </a:r>
          </a:p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29,4%</a:t>
            </a:r>
          </a:p>
          <a:p>
            <a:pPr marL="252000" indent="-252000"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 2013 r. w porównaniu z rokiem poprzednim nastąpił wzrost powierzchni lasów o 13 tys. 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0655-CE4A-4B85-B206-31A5F22F63EA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339752" y="5445224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2000" dirty="0" smtClean="0"/>
              <a:t>Wzrost powierzchni gruntów leśnych o 437 tys. ha, </a:t>
            </a:r>
          </a:p>
          <a:p>
            <a:pPr>
              <a:lnSpc>
                <a:spcPts val="3000"/>
              </a:lnSpc>
            </a:pPr>
            <a:r>
              <a:rPr lang="pl-PL" sz="2000" dirty="0" smtClean="0"/>
              <a:t>lasów o 421 tys. ha (o 4,8 %).</a:t>
            </a:r>
            <a:endParaRPr lang="pl-PL" sz="2000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615172"/>
              </p:ext>
            </p:extLst>
          </p:nvPr>
        </p:nvGraphicFramePr>
        <p:xfrm>
          <a:off x="1115616" y="404664"/>
          <a:ext cx="80283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43608" y="764704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[tys. ha]</a:t>
            </a: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/>
          <p:cNvGraphicFramePr/>
          <p:nvPr/>
        </p:nvGraphicFramePr>
        <p:xfrm>
          <a:off x="1115616" y="476672"/>
          <a:ext cx="80283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034" name="Obraz 5" descr="T.Pac (66)_bocze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304FC-A64A-45E0-AF99-9BB7E2BB41A1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5733256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2000" dirty="0" smtClean="0"/>
              <a:t>Wzrost powierzchni lasów publicznych o 178 tys. ha (o 2,5 %)</a:t>
            </a:r>
            <a:endParaRPr lang="pl-PL" sz="2000" dirty="0"/>
          </a:p>
        </p:txBody>
      </p:sp>
      <p:sp>
        <p:nvSpPr>
          <p:cNvPr id="10" name="pole tekstowe 7"/>
          <p:cNvSpPr txBox="1"/>
          <p:nvPr/>
        </p:nvSpPr>
        <p:spPr>
          <a:xfrm>
            <a:off x="1043608" y="620688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[tys. ha]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51E92-0EC7-4788-9BE4-65E3FFB48C1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547664" y="5733256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2000" dirty="0" smtClean="0"/>
              <a:t>Wzrost powierzchni lasów prywatnych o 243 tys. ha (o 16,3 %)</a:t>
            </a:r>
          </a:p>
        </p:txBody>
      </p:sp>
      <p:graphicFrame>
        <p:nvGraphicFramePr>
          <p:cNvPr id="11" name="Wykres 10"/>
          <p:cNvGraphicFramePr/>
          <p:nvPr/>
        </p:nvGraphicFramePr>
        <p:xfrm>
          <a:off x="1115616" y="404664"/>
          <a:ext cx="80283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ole tekstowe 7"/>
          <p:cNvSpPr txBox="1"/>
          <p:nvPr/>
        </p:nvSpPr>
        <p:spPr>
          <a:xfrm>
            <a:off x="1115616" y="54868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>
                <a:latin typeface="Arial" pitchFamily="34" charset="0"/>
                <a:cs typeface="Arial" pitchFamily="34" charset="0"/>
              </a:rPr>
              <a:t>[tys. ha]</a:t>
            </a: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/>
          <p:cNvGraphicFramePr/>
          <p:nvPr/>
        </p:nvGraphicFramePr>
        <p:xfrm>
          <a:off x="1223120" y="260648"/>
          <a:ext cx="79208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44194-418A-4854-800D-98ECE87A9F5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259632" y="47667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[ha]</a:t>
            </a:r>
            <a:endParaRPr lang="pl-P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CA83-D7E7-4B8E-98C7-592F3EDBE9AE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912768" cy="580926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Krajowy Program Zwiększania Lesistości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1371600" y="1412776"/>
            <a:ext cx="7592888" cy="2088232"/>
          </a:xfrm>
        </p:spPr>
        <p:txBody>
          <a:bodyPr/>
          <a:lstStyle/>
          <a:p>
            <a:pPr marL="252000" indent="-252000">
              <a:lnSpc>
                <a:spcPct val="150000"/>
              </a:lnSpc>
              <a:spcBef>
                <a:spcPts val="300"/>
              </a:spcBef>
              <a:buClrTx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Zaakceptowany przez Radę Ministrów RP w dniu 23.06.1995 r.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252000" indent="-252000">
              <a:lnSpc>
                <a:spcPct val="150000"/>
              </a:lnSpc>
              <a:spcBef>
                <a:spcPts val="300"/>
              </a:spcBef>
              <a:buClrTx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Główny cel: wzrost lesistości kraju do 30% w 2020 r. </a:t>
            </a:r>
          </a:p>
          <a:p>
            <a:pPr marL="252000" indent="-252000">
              <a:lnSpc>
                <a:spcPct val="150000"/>
              </a:lnSpc>
              <a:spcBef>
                <a:spcPts val="300"/>
              </a:spcBef>
              <a:buClrTx/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i 33% w roku 2050</a:t>
            </a:r>
          </a:p>
          <a:p>
            <a:pPr marL="252000" indent="-252000">
              <a:lnSpc>
                <a:spcPct val="150000"/>
              </a:lnSpc>
              <a:spcBef>
                <a:spcPts val="300"/>
              </a:spcBef>
              <a:buClrTx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latach 1995-2013 zalesiono łącznie 270,6 tys. ha</a:t>
            </a:r>
          </a:p>
          <a:p>
            <a:pPr marL="252000" indent="-252000">
              <a:lnSpc>
                <a:spcPct val="150000"/>
              </a:lnSpc>
              <a:spcBef>
                <a:spcPts val="300"/>
              </a:spcBef>
              <a:buClrTx/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75656" y="3789040"/>
          <a:ext cx="7344816" cy="2160241"/>
        </p:xfrm>
        <a:graphic>
          <a:graphicData uri="http://schemas.openxmlformats.org/drawingml/2006/table">
            <a:tbl>
              <a:tblPr/>
              <a:tblGrid>
                <a:gridCol w="1160480"/>
                <a:gridCol w="1655521"/>
                <a:gridCol w="2459045"/>
                <a:gridCol w="2069770"/>
              </a:tblGrid>
              <a:tr h="6070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KPZL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Wykonane</a:t>
                      </a:r>
                      <a:r>
                        <a:rPr lang="pl-PL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zalesienia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(źródło: sprawozdawczość GUS)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Stopień realizacji KPZL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tys.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1995-2000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111,3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2001-2005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79,4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2006-2010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31,0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9632" y="1124744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Konkurencyjność dopłat związanych z gospodarką rolną w stosunku do dopłat na zalesianie.</a:t>
            </a:r>
          </a:p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Zmiany kryteriów przeznaczania gruntów rolnych do zalesiania w ramach PROW 2007-2013:</a:t>
            </a:r>
          </a:p>
          <a:p>
            <a:pPr marL="673200" lvl="1" indent="-2160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zwiększenie minimalnej powierzchni działki, kwalifikującej się do objęcia dopłatami do zalesień (z 0,1 ha do 0,5 ha);</a:t>
            </a:r>
          </a:p>
          <a:p>
            <a:pPr marL="673200" lvl="1" indent="-2160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wyłączenie z zalesień trwałych użytków zielonych;</a:t>
            </a:r>
          </a:p>
          <a:p>
            <a:pPr marL="673200" lvl="1" indent="-21600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występowanie restrykcji wynikających z utworzenia obszarów chronionych w ramach sieci Natura 2000.</a:t>
            </a:r>
          </a:p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Zmniejszenie powierzchni gruntów porolnych i nieużytków przekazywanych do zalesień Lasom Państwowym przez ANR</a:t>
            </a:r>
            <a:endParaRPr lang="pl-PL" sz="2000" dirty="0"/>
          </a:p>
        </p:txBody>
      </p:sp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36704" cy="580926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Czynniki ograniczające realizację KPZL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9632" y="1124744"/>
            <a:ext cx="77768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10000"/>
              </a:lnSpc>
              <a:spcAft>
                <a:spcPts val="600"/>
              </a:spcAft>
              <a:buSzPct val="120000"/>
            </a:pPr>
            <a:r>
              <a:rPr lang="pl-PL" sz="2000" dirty="0" smtClean="0"/>
              <a:t>LUCAS – </a:t>
            </a:r>
            <a:r>
              <a:rPr lang="en-US" sz="2000" dirty="0" smtClean="0"/>
              <a:t>Land Use/Cover Area frame statistical Survey</a:t>
            </a:r>
            <a:endParaRPr lang="pl-PL" sz="2000" dirty="0" smtClean="0"/>
          </a:p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Badanie prowadzone przez Eurostat w krajach członkowskich UE</a:t>
            </a:r>
          </a:p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Pozyskiwane są zharmonizowane dane statystyczne z zakresu użytkowania gruntów/pokrycia ziemi (jednolita metodologia, definicje i klasyfikacje) na podstawie obserwacji wykonanych przez ekspertów w wybranych punktach na obszarze całej UE.</a:t>
            </a:r>
          </a:p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Punkty, w których zbiera się dane, stanowią przecięcia linii siatki o boku 2 km (na terenie całej Unii jest ich około 1 miliona). </a:t>
            </a:r>
          </a:p>
          <a:p>
            <a:pPr marL="216000" indent="-216000">
              <a:lnSpc>
                <a:spcPct val="150000"/>
              </a:lnSpc>
              <a:buSzPct val="120000"/>
              <a:buFont typeface="Arial" pitchFamily="34" charset="0"/>
              <a:buChar char="•"/>
            </a:pPr>
            <a:r>
              <a:rPr lang="pl-PL" sz="2000" dirty="0" smtClean="0"/>
              <a:t>W ostatniej edycji badania w 2012 roku pozyskano dane z ponad 270 000 punktów zlokalizowanych w 27 krajach członkowskich.</a:t>
            </a:r>
          </a:p>
        </p:txBody>
      </p:sp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336704" cy="580926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LUCAS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15616" y="476672"/>
            <a:ext cx="802838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SzPct val="120000"/>
            </a:pPr>
            <a:r>
              <a:rPr lang="pl-PL" sz="2000" u="sng" dirty="0" smtClean="0"/>
              <a:t>Badanie pilotażowe dotyczące dostarczenia zharmonizowanych danych statystycznych z zakresu użytkowania gruntów/pokrycia ziemi (powiązania między systemem LUCAS a systemem krajowym) </a:t>
            </a:r>
          </a:p>
          <a:p>
            <a:pPr marL="216000" indent="-216000">
              <a:lnSpc>
                <a:spcPct val="15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Projekt finansowany ze środków UE realizowany przez GUS we współpracy m.in. z: </a:t>
            </a:r>
            <a:r>
              <a:rPr lang="pl-PL" sz="2000" dirty="0" err="1" smtClean="0"/>
              <a:t>ARiMR</a:t>
            </a:r>
            <a:r>
              <a:rPr lang="pl-PL" sz="2000" dirty="0" smtClean="0"/>
              <a:t>, GDOŚ, </a:t>
            </a:r>
            <a:r>
              <a:rPr lang="pl-PL" sz="2000" dirty="0" err="1" smtClean="0"/>
              <a:t>IGiK</a:t>
            </a:r>
            <a:r>
              <a:rPr lang="pl-PL" sz="2000" dirty="0" smtClean="0"/>
              <a:t>.</a:t>
            </a:r>
            <a:endParaRPr lang="pl-PL" sz="2000" dirty="0" smtClean="0"/>
          </a:p>
          <a:p>
            <a:pPr marL="216000" indent="-216000">
              <a:lnSpc>
                <a:spcPct val="15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Główne cele:</a:t>
            </a:r>
          </a:p>
          <a:p>
            <a:pPr marL="673200" lvl="1" indent="-216000">
              <a:lnSpc>
                <a:spcPct val="15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Opracowanie danych dotyczących użytkowania gruntów i pokrycia terenu zgodnych z klasyfikacjami LUCAS na podstawie dostępnych zbiorów administracyjnych oraz badań statystycznych</a:t>
            </a:r>
          </a:p>
          <a:p>
            <a:pPr marL="673200" lvl="1" indent="-216000">
              <a:lnSpc>
                <a:spcPct val="15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Opracowanie propozycji krajowego projektu gromadzenia danych „in-situ” zintegrowanego z badaniem LUCAS 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959B2-EB6B-4EE7-A5DD-DEE5A80869E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74148" cy="720080"/>
          </a:xfrm>
        </p:spPr>
        <p:txBody>
          <a:bodyPr anchor="t"/>
          <a:lstStyle/>
          <a:p>
            <a:pPr algn="ctr"/>
            <a:r>
              <a:rPr lang="pl-PL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prezentacji</a:t>
            </a:r>
            <a:endParaRPr lang="pl-PL" sz="2600" b="1" dirty="0">
              <a:solidFill>
                <a:schemeClr val="tx1"/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187624" y="1196752"/>
            <a:ext cx="7772400" cy="511256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i realizacja badań statystycznych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Sprawozdawczość dotycząca zasobów leśnych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Dane dotyczące powierzchni gruntów leśnych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Badania dotyczące pokrycia gruntów lasami (LUCAS,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Copernicus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Podsumowanie i wnioski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39144" y="2348880"/>
            <a:ext cx="7704856" cy="428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120000"/>
            </a:pPr>
            <a:r>
              <a:rPr lang="pl-PL" sz="2000" dirty="0" smtClean="0"/>
              <a:t>Program Komisji Europejskiej (wcześniej pod nazwą GMES - </a:t>
            </a:r>
            <a:r>
              <a:rPr lang="en-US" sz="2000" dirty="0" smtClean="0"/>
              <a:t>Global Monitoring for Environment and Security</a:t>
            </a:r>
            <a:r>
              <a:rPr lang="pl-PL" sz="2000" dirty="0" smtClean="0"/>
              <a:t>) mający na celu monitorowanie powierzchni ziemi, składający się z trzech komponentów: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obserwacje z kosmosu – dane z satelitów Sentinel;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wykorzystanie danych gromadzonych </a:t>
            </a:r>
            <a:r>
              <a:rPr lang="pl-PL" sz="2000" i="1" dirty="0" smtClean="0"/>
              <a:t>in situ </a:t>
            </a:r>
            <a:r>
              <a:rPr lang="pl-PL" sz="2000" dirty="0" smtClean="0"/>
              <a:t>na rzecz programu;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usługi monitorowania obszarów lądowych, atmosfery, środowiska morskiego, zmian klimatu oraz usługi w zakresie zarządzania kryzysowego i bezpieczeństwa.</a:t>
            </a:r>
          </a:p>
          <a:p>
            <a:pPr>
              <a:lnSpc>
                <a:spcPct val="120000"/>
              </a:lnSpc>
              <a:spcAft>
                <a:spcPts val="0"/>
              </a:spcAft>
              <a:buSzPct val="120000"/>
            </a:pPr>
            <a:endParaRPr lang="pl-PL" sz="1000" dirty="0" smtClean="0"/>
          </a:p>
          <a:p>
            <a:pPr>
              <a:lnSpc>
                <a:spcPct val="120000"/>
              </a:lnSpc>
              <a:spcAft>
                <a:spcPts val="0"/>
              </a:spcAft>
              <a:buSzPct val="120000"/>
            </a:pPr>
            <a:endParaRPr lang="pl-PL" sz="1800" dirty="0" smtClean="0"/>
          </a:p>
        </p:txBody>
      </p:sp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336704" cy="580926"/>
          </a:xfrm>
        </p:spPr>
        <p:txBody>
          <a:bodyPr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Copernicus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 descr="Znalezione obrazy dla zapytania sentinel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3" name="AutoShape 9" descr="Znalezione obrazy dla zapytania sentinel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836712"/>
            <a:ext cx="19226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908720"/>
            <a:ext cx="3456384" cy="115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9632" y="1124744"/>
            <a:ext cx="7632848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buSzPct val="120000"/>
            </a:pPr>
            <a:r>
              <a:rPr lang="pl-PL" sz="2000" dirty="0" smtClean="0"/>
              <a:t>W ramach monitorowania obszarów lądowych wyróżniono trzy moduły: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globalny (koordynowany przez JRC),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paneuropejski (koordynowany przez EEA, powiązany z programami </a:t>
            </a:r>
            <a:r>
              <a:rPr lang="pl-PL" sz="2000" dirty="0" err="1" smtClean="0"/>
              <a:t>Corine</a:t>
            </a:r>
            <a:r>
              <a:rPr lang="pl-PL" sz="2000" dirty="0" smtClean="0"/>
              <a:t> Land </a:t>
            </a:r>
            <a:r>
              <a:rPr lang="pl-PL" sz="2000" dirty="0" err="1" smtClean="0"/>
              <a:t>Cover</a:t>
            </a:r>
            <a:r>
              <a:rPr lang="pl-PL" sz="2000" dirty="0" smtClean="0"/>
              <a:t>)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lokalny (koordynowany przez EEA) </a:t>
            </a:r>
          </a:p>
          <a:p>
            <a:pPr marL="216000" indent="-216000">
              <a:lnSpc>
                <a:spcPct val="130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endParaRPr lang="pl-PL" sz="2000" dirty="0" smtClean="0"/>
          </a:p>
          <a:p>
            <a:pPr>
              <a:lnSpc>
                <a:spcPct val="130000"/>
              </a:lnSpc>
              <a:spcAft>
                <a:spcPts val="0"/>
              </a:spcAft>
              <a:buSzPct val="120000"/>
            </a:pPr>
            <a:r>
              <a:rPr lang="pl-PL" sz="2000" dirty="0" smtClean="0"/>
              <a:t>Projekt GIO (GMES/</a:t>
            </a:r>
            <a:r>
              <a:rPr lang="pl-PL" sz="2000" dirty="0" err="1" smtClean="0"/>
              <a:t>Copernicus</a:t>
            </a:r>
            <a:r>
              <a:rPr lang="pl-PL" sz="2000" dirty="0" smtClean="0"/>
              <a:t> </a:t>
            </a:r>
            <a:r>
              <a:rPr lang="pl-PL" sz="2000" dirty="0" err="1" smtClean="0"/>
              <a:t>Initial</a:t>
            </a:r>
            <a:r>
              <a:rPr lang="pl-PL" sz="2000" dirty="0" smtClean="0"/>
              <a:t> Operations) Land Monitoring 2011-2013 był realizowany w Polsce przez IGiK. Głównym celem było wykazanie kolejnych zmian pokrycia terenu jakie zaszły w latach 2006-2012.</a:t>
            </a:r>
          </a:p>
          <a:p>
            <a:pPr>
              <a:lnSpc>
                <a:spcPct val="120000"/>
              </a:lnSpc>
              <a:spcAft>
                <a:spcPts val="0"/>
              </a:spcAft>
              <a:buSzPct val="120000"/>
            </a:pPr>
            <a:endParaRPr lang="pl-PL" sz="2000" dirty="0" smtClean="0"/>
          </a:p>
          <a:p>
            <a:pPr>
              <a:lnSpc>
                <a:spcPct val="120000"/>
              </a:lnSpc>
              <a:spcAft>
                <a:spcPts val="0"/>
              </a:spcAft>
              <a:buSzPct val="120000"/>
            </a:pPr>
            <a:endParaRPr lang="pl-PL" sz="2000" dirty="0" smtClean="0"/>
          </a:p>
          <a:p>
            <a:pPr marL="216000" indent="-216000">
              <a:lnSpc>
                <a:spcPct val="110000"/>
              </a:lnSpc>
              <a:spcAft>
                <a:spcPts val="0"/>
              </a:spcAft>
              <a:buSzPct val="120000"/>
            </a:pPr>
            <a:endParaRPr lang="pl-PL" sz="1800" dirty="0" smtClean="0"/>
          </a:p>
        </p:txBody>
      </p:sp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336704" cy="580926"/>
          </a:xfrm>
        </p:spPr>
        <p:txBody>
          <a:bodyPr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Copernicus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661248"/>
            <a:ext cx="2232248" cy="7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31640" y="987162"/>
            <a:ext cx="759633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pl-PL" sz="2000" dirty="0" smtClean="0"/>
              <a:t>Prowadzone w ostatnich latach zalesienia gruntów rolnych i nieużytków nie wyjaśniają wszystkich zmian powierzchni lasów odnotowywanych przez GUS.</a:t>
            </a:r>
          </a:p>
          <a:p>
            <a:pPr>
              <a:lnSpc>
                <a:spcPct val="120000"/>
              </a:lnSpc>
              <a:spcAft>
                <a:spcPts val="300"/>
              </a:spcAft>
              <a:buSzPct val="120000"/>
            </a:pPr>
            <a:r>
              <a:rPr lang="pl-PL" sz="2000" dirty="0" smtClean="0"/>
              <a:t>W </a:t>
            </a:r>
            <a:r>
              <a:rPr lang="pl-PL" sz="2000" dirty="0" smtClean="0"/>
              <a:t>latach 1995-2013: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Ø"/>
            </a:pPr>
            <a:r>
              <a:rPr lang="pl-PL" sz="2000" dirty="0" smtClean="0"/>
              <a:t>wzrost powierzchni lasów o 421 tys. ha</a:t>
            </a: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Ø"/>
            </a:pPr>
            <a:r>
              <a:rPr lang="pl-PL" sz="2000" dirty="0" smtClean="0"/>
              <a:t>powierzchnia wykonanych zalesień: 271 tys. ha</a:t>
            </a:r>
          </a:p>
          <a:p>
            <a:pPr marL="216000" indent="-216000">
              <a:lnSpc>
                <a:spcPct val="120000"/>
              </a:lnSpc>
              <a:spcAft>
                <a:spcPts val="300"/>
              </a:spcAft>
              <a:buSzPct val="120000"/>
            </a:pPr>
            <a:endParaRPr lang="pl-PL" sz="2000" dirty="0" smtClean="0"/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pl-PL" sz="2000" dirty="0" smtClean="0"/>
              <a:t>W ramach aktualizacji ewidencji gruntów i budynków oraz opracowywania dokumentacji urządzeniowej ujawniane są zalesienia wykonane wiele lat wcześniej lub grunty, na których wystąpiła sukcesja naturalna </a:t>
            </a:r>
            <a:endParaRPr lang="pl-PL" sz="2000" dirty="0" smtClean="0"/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SzPct val="120000"/>
              <a:buFont typeface="Arial" panose="020B0604020202020204" pitchFamily="34" charset="0"/>
              <a:buChar char="•"/>
            </a:pPr>
            <a:r>
              <a:rPr lang="pl-PL" sz="2000" dirty="0" smtClean="0"/>
              <a:t>Problem </a:t>
            </a:r>
            <a:r>
              <a:rPr lang="pl-PL" sz="2000" dirty="0" smtClean="0"/>
              <a:t>z oszacowaniem powierzchni lasów pozostających w dalszym ciągu poza ewidencją (nowe wytyczne WISL</a:t>
            </a:r>
            <a:r>
              <a:rPr lang="pl-PL" sz="2000" dirty="0" smtClean="0"/>
              <a:t>).</a:t>
            </a:r>
            <a:endParaRPr lang="pl-PL" sz="2000" dirty="0" smtClean="0"/>
          </a:p>
        </p:txBody>
      </p:sp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128792" cy="580926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Podsumowanie i wnioski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9632" y="1268760"/>
            <a:ext cx="770485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50000"/>
              </a:lnSpc>
              <a:spcAft>
                <a:spcPts val="30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Możliwość </a:t>
            </a:r>
            <a:r>
              <a:rPr lang="pl-PL" sz="2000" dirty="0" smtClean="0"/>
              <a:t>wykorzystania Banku Danych o Lasach jako potencjalnego źródła zasilania statystyki publicznej. </a:t>
            </a:r>
          </a:p>
          <a:p>
            <a:pPr marL="216000" indent="-216000">
              <a:lnSpc>
                <a:spcPct val="150000"/>
              </a:lnSpc>
              <a:spcAft>
                <a:spcPts val="30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Możliwość </a:t>
            </a:r>
            <a:r>
              <a:rPr lang="pl-PL" sz="2000" dirty="0" smtClean="0"/>
              <a:t>wykorzystania innych źródeł danych (np. metod szacowania powierzchni lasów z wykorzystaniem zdjęć lotniczych, zdjęć satelitarnych, badań </a:t>
            </a:r>
            <a:r>
              <a:rPr lang="pl-PL" sz="2000" i="1" dirty="0" smtClean="0"/>
              <a:t>in-situ</a:t>
            </a:r>
            <a:r>
              <a:rPr lang="pl-PL" sz="2000" dirty="0" smtClean="0"/>
              <a:t> typu LUCAS).</a:t>
            </a:r>
          </a:p>
          <a:p>
            <a:pPr marL="216000" indent="-216000">
              <a:lnSpc>
                <a:spcPct val="150000"/>
              </a:lnSpc>
              <a:spcAft>
                <a:spcPts val="300"/>
              </a:spcAft>
              <a:buSzPct val="120000"/>
              <a:buFont typeface="Arial" pitchFamily="34" charset="0"/>
              <a:buChar char="•"/>
            </a:pPr>
            <a:r>
              <a:rPr lang="pl-PL" sz="2000" dirty="0" smtClean="0"/>
              <a:t>Konieczna jest dalsza współpraca GUS z </a:t>
            </a:r>
            <a:r>
              <a:rPr lang="pl-PL" sz="2000" dirty="0" smtClean="0"/>
              <a:t>gestorami </a:t>
            </a:r>
            <a:r>
              <a:rPr lang="pl-PL" sz="2000" dirty="0" smtClean="0"/>
              <a:t>danych administracyjnych oraz instytutami </a:t>
            </a:r>
            <a:r>
              <a:rPr lang="pl-PL" sz="2000" dirty="0" smtClean="0"/>
              <a:t>naukowymi ...</a:t>
            </a:r>
            <a:endParaRPr lang="pl-PL" sz="2000" dirty="0" smtClean="0"/>
          </a:p>
        </p:txBody>
      </p:sp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128792" cy="580926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Podsumowanie i wnioski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Obraz 6" descr="T.Pac (66)_bocze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500438" y="4143374"/>
            <a:ext cx="5000625" cy="2093937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pl-PL" sz="3600" b="1" dirty="0" smtClean="0"/>
              <a:t>                                                                  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Dziękuję za uwagę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pl-PL" sz="3600" b="1" dirty="0" smtClean="0"/>
              <a:t> </a:t>
            </a:r>
            <a:endParaRPr lang="pl-PL" sz="3600" i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pl-PL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959B2-EB6B-4EE7-A5DD-DEE5A80869E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74148" cy="720080"/>
          </a:xfrm>
        </p:spPr>
        <p:txBody>
          <a:bodyPr anchor="t"/>
          <a:lstStyle/>
          <a:p>
            <a:pPr algn="ctr"/>
            <a:r>
              <a:rPr lang="pl-PL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badań </a:t>
            </a:r>
            <a:r>
              <a:rPr lang="pl-PL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statystycznych</a:t>
            </a:r>
            <a:endParaRPr lang="pl-PL" sz="2600" b="1" dirty="0">
              <a:solidFill>
                <a:schemeClr val="tx1"/>
              </a:solidFill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187624" y="1196752"/>
            <a:ext cx="7772400" cy="511256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Regulacje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prawne: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79388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Ustawa z dnia 29 czerwca 1995 r.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o statystyce publicznej 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(Dz. U. z 2012 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poz.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591 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 późn. zm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.)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 defTabSz="179388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Rozporządzenie Rady Ministrów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w sprawie programu badań statystycznych statystyki publicznej na dany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rok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 defTabSz="179388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Rozporządzenie Prezesa Rady Ministrów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w sprawie określenia wzorów formularzy sprawozdawczych, objaśnień co do sposobu ich wypełniania oraz wzorów kwestionariuszy i ankiet statystycznych stosowanych w badaniach statystycznych ustalonych w programie badań statystycznych statystyki publicznej na dany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rok</a:t>
            </a:r>
            <a:endParaRPr lang="pl-PL" sz="2000" i="1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az 5" descr="T.Pac (66)_bocze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304FC-A64A-45E0-AF99-9BB7E2BB41A1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5834"/>
            <a:ext cx="4824536" cy="6832166"/>
          </a:xfrm>
          <a:prstGeom prst="rect">
            <a:avLst/>
          </a:prstGeom>
          <a:noFill/>
          <a:ln w="63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43608" y="404664"/>
            <a:ext cx="8100392" cy="792088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Źródła danych do oceny zmian powierzchni lasów</a:t>
            </a:r>
          </a:p>
        </p:txBody>
      </p:sp>
      <p:pic>
        <p:nvPicPr>
          <p:cNvPr id="5" name="Obraz 4" descr="T.Pac (66)_bocze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46CF-82A2-4EAE-A1DB-7D88C7FC2EB2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7624" y="1338910"/>
            <a:ext cx="770485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  <a:tabLst>
                <a:tab pos="457200" algn="l"/>
              </a:tabLst>
            </a:pPr>
            <a:r>
              <a:rPr lang="pl-PL" sz="2000" dirty="0" smtClean="0"/>
              <a:t>Dane </a:t>
            </a:r>
            <a:r>
              <a:rPr lang="pl-PL" sz="2000" dirty="0"/>
              <a:t>zbierane od jednostek sprawozdawczych za </a:t>
            </a:r>
            <a:r>
              <a:rPr lang="pl-PL" sz="2000" dirty="0" smtClean="0"/>
              <a:t>pomocą formularzy:</a:t>
            </a:r>
            <a:endParaRPr lang="pl-PL" sz="2000" dirty="0"/>
          </a:p>
          <a:p>
            <a:pPr marL="914400" lvl="1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/>
              <a:t>L-01</a:t>
            </a:r>
            <a:r>
              <a:rPr lang="pl-PL" sz="2000" dirty="0" smtClean="0"/>
              <a:t> – sprawozdanie o lasach publicznych (bez lasów gminnych i wchodzących w skład Zasobu Własności Rolnej Skarbu Państwa)</a:t>
            </a:r>
          </a:p>
          <a:p>
            <a:pPr marL="914400" lvl="1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/>
              <a:t>L-03</a:t>
            </a:r>
            <a:r>
              <a:rPr lang="pl-PL" sz="2000" dirty="0" smtClean="0"/>
              <a:t> – sprawozdanie o lasach prywatnych (osób fizycznych i prawnych)</a:t>
            </a:r>
          </a:p>
          <a:p>
            <a:pPr marL="914400" lvl="1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/>
              <a:t>SG-01</a:t>
            </a:r>
            <a:r>
              <a:rPr lang="pl-PL" sz="2000" dirty="0" smtClean="0"/>
              <a:t> – statystyka gminy: Leśnictwo i ochrona środowiska</a:t>
            </a:r>
          </a:p>
          <a:p>
            <a:pPr marL="457200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 smtClean="0"/>
              <a:t>Dane administracyjne:</a:t>
            </a:r>
            <a:endParaRPr lang="pl-PL" sz="2000" dirty="0"/>
          </a:p>
          <a:p>
            <a:pPr marL="914400" lvl="1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dirty="0" smtClean="0"/>
              <a:t>System Informatyczny Lasów Państwowych</a:t>
            </a:r>
          </a:p>
          <a:p>
            <a:pPr marL="914400" lvl="1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dirty="0" smtClean="0"/>
              <a:t>System informacyjny Agencji Nieruchomości Rolnych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260648"/>
            <a:ext cx="4536504" cy="737195"/>
          </a:xfrm>
        </p:spPr>
        <p:txBody>
          <a:bodyPr/>
          <a:lstStyle/>
          <a:p>
            <a:pPr eaLnBrk="1" hangingPunct="1"/>
            <a:r>
              <a:rPr lang="pl-PL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Schemat realizacji badania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857375" y="3929063"/>
            <a:ext cx="3286125" cy="400050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cs typeface="Arial" charset="0"/>
              </a:rPr>
              <a:t>źródła administracyjne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4438" y="1484313"/>
            <a:ext cx="7786687" cy="523875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dirty="0">
                <a:latin typeface="+mj-lt"/>
              </a:rPr>
              <a:t>Departament </a:t>
            </a:r>
            <a:r>
              <a:rPr lang="pl-PL" sz="2800" dirty="0">
                <a:latin typeface="+mj-lt"/>
                <a:cs typeface="Arial" charset="0"/>
              </a:rPr>
              <a:t>Rolnictwa GUS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143125" y="2786063"/>
            <a:ext cx="2714625" cy="708025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+mj-lt"/>
                <a:cs typeface="Arial" charset="0"/>
              </a:rPr>
              <a:t>US Białystok</a:t>
            </a:r>
          </a:p>
          <a:p>
            <a:pPr algn="ctr">
              <a:defRPr/>
            </a:pPr>
            <a:r>
              <a:rPr lang="pl-PL" sz="2000" b="1" dirty="0">
                <a:latin typeface="+mj-lt"/>
                <a:cs typeface="Arial" charset="0"/>
              </a:rPr>
              <a:t>L-01, L-03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215063" y="2786063"/>
            <a:ext cx="2214562" cy="708025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l-PL" sz="2000" dirty="0">
                <a:latin typeface="+mj-lt"/>
                <a:cs typeface="Arial" charset="0"/>
              </a:rPr>
              <a:t>US Wrocław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2000" b="1" dirty="0">
                <a:latin typeface="+mj-lt"/>
                <a:cs typeface="Arial" charset="0"/>
              </a:rPr>
              <a:t>SG-01</a:t>
            </a:r>
          </a:p>
        </p:txBody>
      </p:sp>
      <p:pic>
        <p:nvPicPr>
          <p:cNvPr id="18" name="Obraz 6" descr="T.Pac (66)_bocze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57688" y="4929188"/>
            <a:ext cx="1357312" cy="400050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 dirty="0">
                <a:cs typeface="Arial" charset="0"/>
              </a:rPr>
              <a:t>ANR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500188" y="4929188"/>
            <a:ext cx="1785937" cy="400050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 dirty="0">
                <a:latin typeface="+mj-lt"/>
                <a:cs typeface="Arial" charset="0"/>
              </a:rPr>
              <a:t>DGLP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286375" y="5786438"/>
            <a:ext cx="3714750" cy="830262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l-PL" sz="1600" dirty="0">
                <a:latin typeface="+mj-lt"/>
                <a:cs typeface="Arial" charset="0"/>
              </a:rPr>
              <a:t>US Olsztyn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1600" dirty="0"/>
              <a:t>projektant </a:t>
            </a:r>
            <a:r>
              <a:rPr lang="pl-PL" sz="1600" b="1" dirty="0"/>
              <a:t>systemu informatycznego </a:t>
            </a:r>
            <a:r>
              <a:rPr lang="pl-PL" sz="1600" dirty="0"/>
              <a:t>opracowania sprawozdań z leśnictwa</a:t>
            </a:r>
            <a:endParaRPr lang="pl-PL" sz="1600" dirty="0">
              <a:latin typeface="+mj-lt"/>
              <a:cs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857625" y="5780088"/>
            <a:ext cx="1214438" cy="831850"/>
          </a:xfrm>
          <a:prstGeom prst="rect">
            <a:avLst/>
          </a:prstGeom>
          <a:solidFill>
            <a:srgbClr val="DAF6A8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l-PL" sz="1600" dirty="0">
                <a:latin typeface="+mj-lt"/>
                <a:cs typeface="Arial" charset="0"/>
              </a:rPr>
              <a:t>CIS Radom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1600" b="1" dirty="0">
                <a:latin typeface="+mj-lt"/>
                <a:cs typeface="Arial" charset="0"/>
              </a:rPr>
              <a:t>formularz on-line</a:t>
            </a:r>
          </a:p>
        </p:txBody>
      </p:sp>
      <p:cxnSp>
        <p:nvCxnSpPr>
          <p:cNvPr id="16" name="Łącznik prosty ze strzałką 15"/>
          <p:cNvCxnSpPr>
            <a:stCxn id="71687" idx="0"/>
          </p:cNvCxnSpPr>
          <p:nvPr/>
        </p:nvCxnSpPr>
        <p:spPr>
          <a:xfrm rot="16200000" flipV="1">
            <a:off x="3107531" y="2393157"/>
            <a:ext cx="78581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1688" idx="1"/>
            <a:endCxn id="71687" idx="3"/>
          </p:cNvCxnSpPr>
          <p:nvPr/>
        </p:nvCxnSpPr>
        <p:spPr>
          <a:xfrm rot="10800000" flipV="1">
            <a:off x="4857750" y="3140075"/>
            <a:ext cx="135731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5400000" flipH="1" flipV="1">
            <a:off x="2428081" y="4644232"/>
            <a:ext cx="428625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 flipH="1" flipV="1">
            <a:off x="4358481" y="4642644"/>
            <a:ext cx="428625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 flipH="1" flipV="1">
            <a:off x="3286919" y="3713957"/>
            <a:ext cx="428625" cy="158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BAC304FC-A64A-45E0-AF99-9BB7E2BB41A1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840760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L-01 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sprawozdanie o lasach publicznych</a:t>
            </a:r>
            <a:endParaRPr lang="pl-P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03648" y="1124744"/>
            <a:ext cx="7460307" cy="554461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Podmioty przekazujące dane statystyczne: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osoby prawne, jednostki organizacyjne niemające osobowości prawnej dla swoich jednostek lokalnych: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zarządzające lasami państwowymi stanowiącymi własność Skarbu Państwa, będące ich użytkownikiem wieczystym albo czasowym (z wyłączeniem Agencji Nieruchomości Rolnych i jednostek organizacyjnych Lasów Państwowych); 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będące właścicielem/użytkownikiem wieczystym albo czasowym lasów państwowych (poza Skarbem Państwa);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będące właścicielem/użytkownikiem wieczystym albo  czasowym lasów samorządowych (z wyłączeniem gmin).</a:t>
            </a:r>
          </a:p>
          <a:p>
            <a:pPr eaLnBrk="1" hangingPunct="1"/>
            <a:endParaRPr lang="pl-PL" sz="2000" dirty="0" smtClean="0"/>
          </a:p>
        </p:txBody>
      </p:sp>
      <p:pic>
        <p:nvPicPr>
          <p:cNvPr id="4" name="Obraz 6" descr="T.Pac (66)_bocze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BAC304FC-A64A-45E0-AF99-9BB7E2BB41A1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DB7AB-64A8-4759-9388-059EB744004A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1403648" y="620688"/>
            <a:ext cx="6408712" cy="5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>
              <a:defRPr/>
            </a:pPr>
            <a:r>
              <a:rPr lang="pl-PL" sz="2200" b="1" dirty="0">
                <a:latin typeface="Arial" pitchFamily="34" charset="0"/>
                <a:ea typeface="+mj-ea"/>
                <a:cs typeface="Arial" pitchFamily="34" charset="0"/>
              </a:rPr>
              <a:t>L-03 </a:t>
            </a:r>
            <a:r>
              <a:rPr lang="pl-PL" sz="2200" dirty="0" smtClean="0">
                <a:latin typeface="Arial" pitchFamily="34" charset="0"/>
                <a:ea typeface="+mj-ea"/>
                <a:cs typeface="Arial" pitchFamily="34" charset="0"/>
              </a:rPr>
              <a:t>– sprawozdanie </a:t>
            </a:r>
            <a:r>
              <a:rPr lang="pl-PL" sz="2200" dirty="0">
                <a:latin typeface="Arial" pitchFamily="34" charset="0"/>
                <a:ea typeface="+mj-ea"/>
                <a:cs typeface="Arial" pitchFamily="34" charset="0"/>
              </a:rPr>
              <a:t>o lasach prywatnych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403648" y="1196752"/>
            <a:ext cx="7272808" cy="12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Podmioty przekazujące dane statystyczne: </a:t>
            </a:r>
          </a:p>
          <a:p>
            <a:pPr>
              <a:lnSpc>
                <a:spcPct val="20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zarządy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powiatów (miast na prawach powiatu) </a:t>
            </a:r>
          </a:p>
        </p:txBody>
      </p:sp>
      <p:sp>
        <p:nvSpPr>
          <p:cNvPr id="9" name="Prostokąt 8"/>
          <p:cNvSpPr/>
          <p:nvPr/>
        </p:nvSpPr>
        <p:spPr>
          <a:xfrm>
            <a:off x="1331640" y="30689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SG‑01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– statystyka gminy: leśnictwo i ochrona środowiska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403648" y="3645024"/>
            <a:ext cx="7344816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Podmioty przekazujące dane statystyczne: </a:t>
            </a:r>
          </a:p>
          <a:p>
            <a:pPr>
              <a:lnSpc>
                <a:spcPct val="20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wójtowie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(burmistrzowie, prezydenci miast),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zarządy dzielnic m.st. Warszawy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Obraz 4" descr="T.Pac (66)_boczek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130300" cy="9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44194-418A-4854-800D-98ECE87A9F5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71800" y="188640"/>
            <a:ext cx="4219425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>Portal sprawozdawczy GUS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formularz on-line</a:t>
            </a:r>
            <a:endParaRPr lang="pl-PL" sz="2400" b="1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437221"/>
            <a:ext cx="9144000" cy="542077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R podstawowy">
  <a:themeElements>
    <a:clrScheme name="BR podstawowy 10">
      <a:dk1>
        <a:srgbClr val="5F5F5F"/>
      </a:dk1>
      <a:lt1>
        <a:srgbClr val="FFFFFF"/>
      </a:lt1>
      <a:dk2>
        <a:srgbClr val="5F5F5F"/>
      </a:dk2>
      <a:lt2>
        <a:srgbClr val="66CCCC"/>
      </a:lt2>
      <a:accent1>
        <a:srgbClr val="45A3A1"/>
      </a:accent1>
      <a:accent2>
        <a:srgbClr val="006666"/>
      </a:accent2>
      <a:accent3>
        <a:srgbClr val="FFFFFF"/>
      </a:accent3>
      <a:accent4>
        <a:srgbClr val="505050"/>
      </a:accent4>
      <a:accent5>
        <a:srgbClr val="B0CECD"/>
      </a:accent5>
      <a:accent6>
        <a:srgbClr val="005C5C"/>
      </a:accent6>
      <a:hlink>
        <a:srgbClr val="00FFCC"/>
      </a:hlink>
      <a:folHlink>
        <a:srgbClr val="33CCCC"/>
      </a:folHlink>
    </a:clrScheme>
    <a:fontScheme name="BR podstaw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pl-PL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pl-PL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R podstawowy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 podstawowy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 podstawowy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 podstawowy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 podstawowy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 podstawowy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2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7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 podstawowy 7">
        <a:dk1>
          <a:srgbClr val="5F5F5F"/>
        </a:dk1>
        <a:lt1>
          <a:srgbClr val="FFFFFF"/>
        </a:lt1>
        <a:dk2>
          <a:srgbClr val="FFFFFF"/>
        </a:dk2>
        <a:lt2>
          <a:srgbClr val="66CCCC"/>
        </a:lt2>
        <a:accent1>
          <a:srgbClr val="45A3A1"/>
        </a:accent1>
        <a:accent2>
          <a:srgbClr val="FFFFFF"/>
        </a:accent2>
        <a:accent3>
          <a:srgbClr val="FFFFFF"/>
        </a:accent3>
        <a:accent4>
          <a:srgbClr val="505050"/>
        </a:accent4>
        <a:accent5>
          <a:srgbClr val="B0CECD"/>
        </a:accent5>
        <a:accent6>
          <a:srgbClr val="E7E7E7"/>
        </a:accent6>
        <a:hlink>
          <a:srgbClr val="008080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 podstawowy 8">
        <a:dk1>
          <a:srgbClr val="5F5F5F"/>
        </a:dk1>
        <a:lt1>
          <a:srgbClr val="FFFFFF"/>
        </a:lt1>
        <a:dk2>
          <a:srgbClr val="FFFFFF"/>
        </a:dk2>
        <a:lt2>
          <a:srgbClr val="66CCCC"/>
        </a:lt2>
        <a:accent1>
          <a:srgbClr val="45A3A1"/>
        </a:accent1>
        <a:accent2>
          <a:srgbClr val="006666"/>
        </a:accent2>
        <a:accent3>
          <a:srgbClr val="FFFFFF"/>
        </a:accent3>
        <a:accent4>
          <a:srgbClr val="505050"/>
        </a:accent4>
        <a:accent5>
          <a:srgbClr val="B0CECD"/>
        </a:accent5>
        <a:accent6>
          <a:srgbClr val="005C5C"/>
        </a:accent6>
        <a:hlink>
          <a:srgbClr val="008080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 podstawowy 9">
        <a:dk1>
          <a:srgbClr val="5F5F5F"/>
        </a:dk1>
        <a:lt1>
          <a:srgbClr val="FFFFFF"/>
        </a:lt1>
        <a:dk2>
          <a:srgbClr val="5F5F5F"/>
        </a:dk2>
        <a:lt2>
          <a:srgbClr val="66CCCC"/>
        </a:lt2>
        <a:accent1>
          <a:srgbClr val="45A3A1"/>
        </a:accent1>
        <a:accent2>
          <a:srgbClr val="006666"/>
        </a:accent2>
        <a:accent3>
          <a:srgbClr val="FFFFFF"/>
        </a:accent3>
        <a:accent4>
          <a:srgbClr val="505050"/>
        </a:accent4>
        <a:accent5>
          <a:srgbClr val="B0CECD"/>
        </a:accent5>
        <a:accent6>
          <a:srgbClr val="005C5C"/>
        </a:accent6>
        <a:hlink>
          <a:srgbClr val="008080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 podstawowy 10">
        <a:dk1>
          <a:srgbClr val="5F5F5F"/>
        </a:dk1>
        <a:lt1>
          <a:srgbClr val="FFFFFF"/>
        </a:lt1>
        <a:dk2>
          <a:srgbClr val="5F5F5F"/>
        </a:dk2>
        <a:lt2>
          <a:srgbClr val="66CCCC"/>
        </a:lt2>
        <a:accent1>
          <a:srgbClr val="45A3A1"/>
        </a:accent1>
        <a:accent2>
          <a:srgbClr val="006666"/>
        </a:accent2>
        <a:accent3>
          <a:srgbClr val="FFFFFF"/>
        </a:accent3>
        <a:accent4>
          <a:srgbClr val="505050"/>
        </a:accent4>
        <a:accent5>
          <a:srgbClr val="B0CECD"/>
        </a:accent5>
        <a:accent6>
          <a:srgbClr val="005C5C"/>
        </a:accent6>
        <a:hlink>
          <a:srgbClr val="00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 podstawowy 8">
    <a:dk1>
      <a:srgbClr val="5F5F5F"/>
    </a:dk1>
    <a:lt1>
      <a:srgbClr val="FFFFFF"/>
    </a:lt1>
    <a:dk2>
      <a:srgbClr val="FFFFFF"/>
    </a:dk2>
    <a:lt2>
      <a:srgbClr val="66CCCC"/>
    </a:lt2>
    <a:accent1>
      <a:srgbClr val="45A3A1"/>
    </a:accent1>
    <a:accent2>
      <a:srgbClr val="006666"/>
    </a:accent2>
    <a:accent3>
      <a:srgbClr val="FFFFFF"/>
    </a:accent3>
    <a:accent4>
      <a:srgbClr val="505050"/>
    </a:accent4>
    <a:accent5>
      <a:srgbClr val="B0CECD"/>
    </a:accent5>
    <a:accent6>
      <a:srgbClr val="005C5C"/>
    </a:accent6>
    <a:hlink>
      <a:srgbClr val="008080"/>
    </a:hlink>
    <a:folHlink>
      <a:srgbClr val="33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6960</TotalTime>
  <Words>1141</Words>
  <Application>Microsoft Office PowerPoint</Application>
  <PresentationFormat>Pokaz na ekranie (4:3)</PresentationFormat>
  <Paragraphs>205</Paragraphs>
  <Slides>24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Constantia</vt:lpstr>
      <vt:lpstr>Wingdings</vt:lpstr>
      <vt:lpstr>Wingdings 2</vt:lpstr>
      <vt:lpstr>BR podstawowy</vt:lpstr>
      <vt:lpstr>Kapitał</vt:lpstr>
      <vt:lpstr>1_Kapitał</vt:lpstr>
      <vt:lpstr>Ocena zmian powierzchni  lasów w Polsce  na podstawie danych GUS</vt:lpstr>
      <vt:lpstr>Plan prezentacji</vt:lpstr>
      <vt:lpstr>Organizacja badań statystycznych</vt:lpstr>
      <vt:lpstr>Prezentacja programu PowerPoint</vt:lpstr>
      <vt:lpstr>Prezentacja programu PowerPoint</vt:lpstr>
      <vt:lpstr>Schemat realizacji badania</vt:lpstr>
      <vt:lpstr>     L-01 – sprawozdanie o lasach publicznych</vt:lpstr>
      <vt:lpstr>Prezentacja programu PowerPoint</vt:lpstr>
      <vt:lpstr>Prezentacja programu PowerPoint</vt:lpstr>
      <vt:lpstr>Prezentacja programu PowerPoint</vt:lpstr>
      <vt:lpstr>Zasoby leśne w Polsce</vt:lpstr>
      <vt:lpstr>Prezentacja programu PowerPoint</vt:lpstr>
      <vt:lpstr>Prezentacja programu PowerPoint</vt:lpstr>
      <vt:lpstr>Prezentacja programu PowerPoint</vt:lpstr>
      <vt:lpstr>Prezentacja programu PowerPoint</vt:lpstr>
      <vt:lpstr>Krajowy Program Zwiększania Lesistości</vt:lpstr>
      <vt:lpstr>Czynniki ograniczające realizację KPZL</vt:lpstr>
      <vt:lpstr>LUCAS</vt:lpstr>
      <vt:lpstr>Prezentacja programu PowerPoint</vt:lpstr>
      <vt:lpstr>Copernicus</vt:lpstr>
      <vt:lpstr>Copernicus</vt:lpstr>
      <vt:lpstr>Podsumowanie i wnioski</vt:lpstr>
      <vt:lpstr>Podsumowanie i wnioski</vt:lpstr>
      <vt:lpstr>Prezentacja programu PowerPoint</vt:lpstr>
    </vt:vector>
  </TitlesOfParts>
  <Company>gus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Artur</dc:creator>
  <cp:lastModifiedBy>Łączyński Artur</cp:lastModifiedBy>
  <cp:revision>614</cp:revision>
  <dcterms:created xsi:type="dcterms:W3CDTF">2011-01-14T14:41:14Z</dcterms:created>
  <dcterms:modified xsi:type="dcterms:W3CDTF">2015-03-09T07:40:45Z</dcterms:modified>
</cp:coreProperties>
</file>